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56" r:id="rId2"/>
    <p:sldId id="260" r:id="rId3"/>
    <p:sldId id="281" r:id="rId4"/>
    <p:sldId id="363" r:id="rId5"/>
    <p:sldId id="364" r:id="rId6"/>
    <p:sldId id="365" r:id="rId7"/>
    <p:sldId id="261" r:id="rId8"/>
    <p:sldId id="266" r:id="rId9"/>
    <p:sldId id="262" r:id="rId10"/>
    <p:sldId id="263" r:id="rId11"/>
    <p:sldId id="333" r:id="rId12"/>
    <p:sldId id="334" r:id="rId13"/>
    <p:sldId id="339" r:id="rId14"/>
    <p:sldId id="336" r:id="rId15"/>
    <p:sldId id="340" r:id="rId16"/>
    <p:sldId id="293" r:id="rId17"/>
    <p:sldId id="341" r:id="rId18"/>
    <p:sldId id="294" r:id="rId19"/>
    <p:sldId id="297" r:id="rId20"/>
    <p:sldId id="295" r:id="rId21"/>
    <p:sldId id="296" r:id="rId22"/>
    <p:sldId id="298" r:id="rId23"/>
    <p:sldId id="299" r:id="rId24"/>
    <p:sldId id="343" r:id="rId25"/>
    <p:sldId id="344" r:id="rId26"/>
    <p:sldId id="345" r:id="rId27"/>
    <p:sldId id="348" r:id="rId28"/>
    <p:sldId id="346" r:id="rId29"/>
    <p:sldId id="264" r:id="rId30"/>
    <p:sldId id="265" r:id="rId31"/>
    <p:sldId id="267" r:id="rId32"/>
    <p:sldId id="268" r:id="rId33"/>
    <p:sldId id="269" r:id="rId34"/>
    <p:sldId id="270" r:id="rId35"/>
    <p:sldId id="271" r:id="rId36"/>
    <p:sldId id="272" r:id="rId37"/>
    <p:sldId id="273" r:id="rId38"/>
    <p:sldId id="277" r:id="rId39"/>
    <p:sldId id="279" r:id="rId40"/>
    <p:sldId id="360" r:id="rId41"/>
    <p:sldId id="349" r:id="rId42"/>
    <p:sldId id="361" r:id="rId43"/>
    <p:sldId id="362" r:id="rId44"/>
    <p:sldId id="286" r:id="rId45"/>
    <p:sldId id="289" r:id="rId46"/>
    <p:sldId id="350" r:id="rId47"/>
    <p:sldId id="290" r:id="rId48"/>
    <p:sldId id="291" r:id="rId49"/>
    <p:sldId id="304" r:id="rId50"/>
    <p:sldId id="321" r:id="rId51"/>
    <p:sldId id="322" r:id="rId52"/>
    <p:sldId id="327" r:id="rId53"/>
    <p:sldId id="323" r:id="rId54"/>
    <p:sldId id="324" r:id="rId55"/>
    <p:sldId id="325" r:id="rId56"/>
    <p:sldId id="326" r:id="rId57"/>
    <p:sldId id="313" r:id="rId58"/>
    <p:sldId id="282" r:id="rId59"/>
    <p:sldId id="283" r:id="rId60"/>
    <p:sldId id="284" r:id="rId61"/>
    <p:sldId id="285" r:id="rId6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0099CC"/>
    <a:srgbClr val="FF0066"/>
    <a:srgbClr val="00CC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5" d="100"/>
          <a:sy n="65" d="100"/>
        </p:scale>
        <p:origin x="87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1AC4B3-FE8E-44B8-8182-7FE6DC29E22D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A31CC41-A4FC-4CC8-86A2-2790FE6D5BFA}">
      <dgm:prSet/>
      <dgm:spPr>
        <a:solidFill>
          <a:srgbClr val="FFC000"/>
        </a:solidFill>
      </dgm:spPr>
      <dgm:t>
        <a:bodyPr/>
        <a:lstStyle/>
        <a:p>
          <a:pPr rtl="0"/>
          <a:r>
            <a:rPr lang="en-US" dirty="0"/>
            <a:t>Credibility</a:t>
          </a:r>
        </a:p>
      </dgm:t>
    </dgm:pt>
    <dgm:pt modelId="{55A06D40-E677-4D81-AF31-9F709CEE03B0}" type="parTrans" cxnId="{6710A7C3-27E0-4B37-943D-1B3A7171D7A2}">
      <dgm:prSet/>
      <dgm:spPr/>
      <dgm:t>
        <a:bodyPr/>
        <a:lstStyle/>
        <a:p>
          <a:endParaRPr lang="en-US"/>
        </a:p>
      </dgm:t>
    </dgm:pt>
    <dgm:pt modelId="{9013474E-E36F-4C5D-984C-0F2E4BB60FB0}" type="sibTrans" cxnId="{6710A7C3-27E0-4B37-943D-1B3A7171D7A2}">
      <dgm:prSet/>
      <dgm:spPr/>
      <dgm:t>
        <a:bodyPr/>
        <a:lstStyle/>
        <a:p>
          <a:endParaRPr lang="en-US"/>
        </a:p>
      </dgm:t>
    </dgm:pt>
    <dgm:pt modelId="{D93FE4D8-7179-4704-ADC6-4A89E8147184}">
      <dgm:prSet/>
      <dgm:spPr>
        <a:solidFill>
          <a:srgbClr val="00B0F0"/>
        </a:solidFill>
      </dgm:spPr>
      <dgm:t>
        <a:bodyPr/>
        <a:lstStyle/>
        <a:p>
          <a:pPr rtl="0"/>
          <a:r>
            <a:rPr lang="en-US" dirty="0"/>
            <a:t>Emotional Connection</a:t>
          </a:r>
        </a:p>
      </dgm:t>
    </dgm:pt>
    <dgm:pt modelId="{1CCD84A9-FDFA-43D3-8347-68F2CF274900}" type="parTrans" cxnId="{22D5B54B-B5F0-40F1-B5A0-3FD26F83212D}">
      <dgm:prSet/>
      <dgm:spPr/>
      <dgm:t>
        <a:bodyPr/>
        <a:lstStyle/>
        <a:p>
          <a:endParaRPr lang="en-US"/>
        </a:p>
      </dgm:t>
    </dgm:pt>
    <dgm:pt modelId="{1D577EFC-ADBC-44EB-B80E-EB787C596055}" type="sibTrans" cxnId="{22D5B54B-B5F0-40F1-B5A0-3FD26F83212D}">
      <dgm:prSet/>
      <dgm:spPr/>
      <dgm:t>
        <a:bodyPr/>
        <a:lstStyle/>
        <a:p>
          <a:endParaRPr lang="en-US"/>
        </a:p>
      </dgm:t>
    </dgm:pt>
    <dgm:pt modelId="{906678FB-0E5C-44C2-986C-BDD79DFC5921}">
      <dgm:prSet/>
      <dgm:spPr>
        <a:solidFill>
          <a:srgbClr val="7DD330"/>
        </a:solidFill>
      </dgm:spPr>
      <dgm:t>
        <a:bodyPr/>
        <a:lstStyle/>
        <a:p>
          <a:pPr rtl="0"/>
          <a:r>
            <a:rPr lang="en-US" dirty="0"/>
            <a:t>Logic</a:t>
          </a:r>
        </a:p>
      </dgm:t>
    </dgm:pt>
    <dgm:pt modelId="{A0F655C3-0B2E-42EA-B4E6-B40E8AB2A369}" type="parTrans" cxnId="{D3E0FF98-8F9E-4977-9636-E9B72000E628}">
      <dgm:prSet/>
      <dgm:spPr/>
      <dgm:t>
        <a:bodyPr/>
        <a:lstStyle/>
        <a:p>
          <a:endParaRPr lang="en-US"/>
        </a:p>
      </dgm:t>
    </dgm:pt>
    <dgm:pt modelId="{2854CE08-99F6-46B2-94E4-C67ABBB3415D}" type="sibTrans" cxnId="{D3E0FF98-8F9E-4977-9636-E9B72000E628}">
      <dgm:prSet/>
      <dgm:spPr/>
      <dgm:t>
        <a:bodyPr/>
        <a:lstStyle/>
        <a:p>
          <a:endParaRPr lang="en-US"/>
        </a:p>
      </dgm:t>
    </dgm:pt>
    <dgm:pt modelId="{EF487994-ED3F-4510-9317-0B4B82EC5A49}" type="pres">
      <dgm:prSet presAssocID="{041AC4B3-FE8E-44B8-8182-7FE6DC29E22D}" presName="linear" presStyleCnt="0">
        <dgm:presLayoutVars>
          <dgm:dir/>
          <dgm:resizeHandles val="exact"/>
        </dgm:presLayoutVars>
      </dgm:prSet>
      <dgm:spPr/>
    </dgm:pt>
    <dgm:pt modelId="{3BB27FD0-0688-45FB-8405-DB4C3D6B6ECF}" type="pres">
      <dgm:prSet presAssocID="{9A31CC41-A4FC-4CC8-86A2-2790FE6D5BFA}" presName="comp" presStyleCnt="0"/>
      <dgm:spPr/>
    </dgm:pt>
    <dgm:pt modelId="{4D9807A3-D608-4CE2-B235-BD140BCAAC58}" type="pres">
      <dgm:prSet presAssocID="{9A31CC41-A4FC-4CC8-86A2-2790FE6D5BFA}" presName="box" presStyleLbl="node1" presStyleIdx="0" presStyleCnt="3"/>
      <dgm:spPr/>
    </dgm:pt>
    <dgm:pt modelId="{ECFFE36F-73BA-4080-ABBE-9467A3905374}" type="pres">
      <dgm:prSet presAssocID="{9A31CC41-A4FC-4CC8-86A2-2790FE6D5BFA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334EAEA-71CC-442F-A567-DFF97EDEA3C8}" type="pres">
      <dgm:prSet presAssocID="{9A31CC41-A4FC-4CC8-86A2-2790FE6D5BFA}" presName="text" presStyleLbl="node1" presStyleIdx="0" presStyleCnt="3">
        <dgm:presLayoutVars>
          <dgm:bulletEnabled val="1"/>
        </dgm:presLayoutVars>
      </dgm:prSet>
      <dgm:spPr/>
    </dgm:pt>
    <dgm:pt modelId="{1F512D3B-737C-4AB1-B32F-2E928349C5BD}" type="pres">
      <dgm:prSet presAssocID="{9013474E-E36F-4C5D-984C-0F2E4BB60FB0}" presName="spacer" presStyleCnt="0"/>
      <dgm:spPr/>
    </dgm:pt>
    <dgm:pt modelId="{4732F267-96B6-4B34-9A0B-6C3EB2D6A082}" type="pres">
      <dgm:prSet presAssocID="{D93FE4D8-7179-4704-ADC6-4A89E8147184}" presName="comp" presStyleCnt="0"/>
      <dgm:spPr/>
    </dgm:pt>
    <dgm:pt modelId="{51BFDDD7-9A66-4DB4-BCF5-9F6911FBD2A4}" type="pres">
      <dgm:prSet presAssocID="{D93FE4D8-7179-4704-ADC6-4A89E8147184}" presName="box" presStyleLbl="node1" presStyleIdx="1" presStyleCnt="3"/>
      <dgm:spPr/>
    </dgm:pt>
    <dgm:pt modelId="{46E3DBD9-F51A-441B-BEAC-A26BAA96ABFA}" type="pres">
      <dgm:prSet presAssocID="{D93FE4D8-7179-4704-ADC6-4A89E8147184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1634C00-CED5-42B3-ACA7-7120DA7EA2D1}" type="pres">
      <dgm:prSet presAssocID="{D93FE4D8-7179-4704-ADC6-4A89E8147184}" presName="text" presStyleLbl="node1" presStyleIdx="1" presStyleCnt="3">
        <dgm:presLayoutVars>
          <dgm:bulletEnabled val="1"/>
        </dgm:presLayoutVars>
      </dgm:prSet>
      <dgm:spPr/>
    </dgm:pt>
    <dgm:pt modelId="{1AC07670-082D-4124-9DFE-C4076A5160D9}" type="pres">
      <dgm:prSet presAssocID="{1D577EFC-ADBC-44EB-B80E-EB787C596055}" presName="spacer" presStyleCnt="0"/>
      <dgm:spPr/>
    </dgm:pt>
    <dgm:pt modelId="{7D39101D-72AF-40BF-B408-8F9FE4F806F5}" type="pres">
      <dgm:prSet presAssocID="{906678FB-0E5C-44C2-986C-BDD79DFC5921}" presName="comp" presStyleCnt="0"/>
      <dgm:spPr/>
    </dgm:pt>
    <dgm:pt modelId="{6727E7CB-ACB1-48A5-9D0D-D73D4F299A9E}" type="pres">
      <dgm:prSet presAssocID="{906678FB-0E5C-44C2-986C-BDD79DFC5921}" presName="box" presStyleLbl="node1" presStyleIdx="2" presStyleCnt="3"/>
      <dgm:spPr/>
    </dgm:pt>
    <dgm:pt modelId="{D6BCFD81-E240-42AB-803E-0ABB84EF6E3E}" type="pres">
      <dgm:prSet presAssocID="{906678FB-0E5C-44C2-986C-BDD79DFC5921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101EC89F-7775-46BF-96BA-1B40E360249D}" type="pres">
      <dgm:prSet presAssocID="{906678FB-0E5C-44C2-986C-BDD79DFC5921}" presName="text" presStyleLbl="node1" presStyleIdx="2" presStyleCnt="3">
        <dgm:presLayoutVars>
          <dgm:bulletEnabled val="1"/>
        </dgm:presLayoutVars>
      </dgm:prSet>
      <dgm:spPr/>
    </dgm:pt>
  </dgm:ptLst>
  <dgm:cxnLst>
    <dgm:cxn modelId="{AF8F2017-4045-46A9-A2CA-0F11E6838B10}" type="presOf" srcId="{D93FE4D8-7179-4704-ADC6-4A89E8147184}" destId="{81634C00-CED5-42B3-ACA7-7120DA7EA2D1}" srcOrd="1" destOrd="0" presId="urn:microsoft.com/office/officeart/2005/8/layout/vList4"/>
    <dgm:cxn modelId="{A6B4202D-A703-49A5-A27C-0569DE14CDEC}" type="presOf" srcId="{D93FE4D8-7179-4704-ADC6-4A89E8147184}" destId="{51BFDDD7-9A66-4DB4-BCF5-9F6911FBD2A4}" srcOrd="0" destOrd="0" presId="urn:microsoft.com/office/officeart/2005/8/layout/vList4"/>
    <dgm:cxn modelId="{22D5B54B-B5F0-40F1-B5A0-3FD26F83212D}" srcId="{041AC4B3-FE8E-44B8-8182-7FE6DC29E22D}" destId="{D93FE4D8-7179-4704-ADC6-4A89E8147184}" srcOrd="1" destOrd="0" parTransId="{1CCD84A9-FDFA-43D3-8347-68F2CF274900}" sibTransId="{1D577EFC-ADBC-44EB-B80E-EB787C596055}"/>
    <dgm:cxn modelId="{189F7F8A-7565-4B25-A3D1-90B51539E6B6}" type="presOf" srcId="{906678FB-0E5C-44C2-986C-BDD79DFC5921}" destId="{6727E7CB-ACB1-48A5-9D0D-D73D4F299A9E}" srcOrd="0" destOrd="0" presId="urn:microsoft.com/office/officeart/2005/8/layout/vList4"/>
    <dgm:cxn modelId="{D3E0FF98-8F9E-4977-9636-E9B72000E628}" srcId="{041AC4B3-FE8E-44B8-8182-7FE6DC29E22D}" destId="{906678FB-0E5C-44C2-986C-BDD79DFC5921}" srcOrd="2" destOrd="0" parTransId="{A0F655C3-0B2E-42EA-B4E6-B40E8AB2A369}" sibTransId="{2854CE08-99F6-46B2-94E4-C67ABBB3415D}"/>
    <dgm:cxn modelId="{383F89A4-07CE-439B-B867-A418D5BF0590}" type="presOf" srcId="{041AC4B3-FE8E-44B8-8182-7FE6DC29E22D}" destId="{EF487994-ED3F-4510-9317-0B4B82EC5A49}" srcOrd="0" destOrd="0" presId="urn:microsoft.com/office/officeart/2005/8/layout/vList4"/>
    <dgm:cxn modelId="{80D559AB-804B-415D-A2E8-BFCF096432BE}" type="presOf" srcId="{9A31CC41-A4FC-4CC8-86A2-2790FE6D5BFA}" destId="{4D9807A3-D608-4CE2-B235-BD140BCAAC58}" srcOrd="0" destOrd="0" presId="urn:microsoft.com/office/officeart/2005/8/layout/vList4"/>
    <dgm:cxn modelId="{911F82BC-2463-4047-9BCA-6F903DFA83BA}" type="presOf" srcId="{9A31CC41-A4FC-4CC8-86A2-2790FE6D5BFA}" destId="{A334EAEA-71CC-442F-A567-DFF97EDEA3C8}" srcOrd="1" destOrd="0" presId="urn:microsoft.com/office/officeart/2005/8/layout/vList4"/>
    <dgm:cxn modelId="{6710A7C3-27E0-4B37-943D-1B3A7171D7A2}" srcId="{041AC4B3-FE8E-44B8-8182-7FE6DC29E22D}" destId="{9A31CC41-A4FC-4CC8-86A2-2790FE6D5BFA}" srcOrd="0" destOrd="0" parTransId="{55A06D40-E677-4D81-AF31-9F709CEE03B0}" sibTransId="{9013474E-E36F-4C5D-984C-0F2E4BB60FB0}"/>
    <dgm:cxn modelId="{8487C1F7-C193-4D01-9244-7F5D8136B7C6}" type="presOf" srcId="{906678FB-0E5C-44C2-986C-BDD79DFC5921}" destId="{101EC89F-7775-46BF-96BA-1B40E360249D}" srcOrd="1" destOrd="0" presId="urn:microsoft.com/office/officeart/2005/8/layout/vList4"/>
    <dgm:cxn modelId="{C8B3E43D-EEB7-4ECC-8C2D-2044A0CB5DD3}" type="presParOf" srcId="{EF487994-ED3F-4510-9317-0B4B82EC5A49}" destId="{3BB27FD0-0688-45FB-8405-DB4C3D6B6ECF}" srcOrd="0" destOrd="0" presId="urn:microsoft.com/office/officeart/2005/8/layout/vList4"/>
    <dgm:cxn modelId="{AA09AD51-E82B-4848-855C-40A298A376CB}" type="presParOf" srcId="{3BB27FD0-0688-45FB-8405-DB4C3D6B6ECF}" destId="{4D9807A3-D608-4CE2-B235-BD140BCAAC58}" srcOrd="0" destOrd="0" presId="urn:microsoft.com/office/officeart/2005/8/layout/vList4"/>
    <dgm:cxn modelId="{64A8B0F0-C99F-4CF2-BB96-2AA9BF9E989B}" type="presParOf" srcId="{3BB27FD0-0688-45FB-8405-DB4C3D6B6ECF}" destId="{ECFFE36F-73BA-4080-ABBE-9467A3905374}" srcOrd="1" destOrd="0" presId="urn:microsoft.com/office/officeart/2005/8/layout/vList4"/>
    <dgm:cxn modelId="{E626C8FD-9983-4C3C-9205-00C17F9945E5}" type="presParOf" srcId="{3BB27FD0-0688-45FB-8405-DB4C3D6B6ECF}" destId="{A334EAEA-71CC-442F-A567-DFF97EDEA3C8}" srcOrd="2" destOrd="0" presId="urn:microsoft.com/office/officeart/2005/8/layout/vList4"/>
    <dgm:cxn modelId="{F5F17D8A-3362-4A88-86F9-3B41E78DEF6D}" type="presParOf" srcId="{EF487994-ED3F-4510-9317-0B4B82EC5A49}" destId="{1F512D3B-737C-4AB1-B32F-2E928349C5BD}" srcOrd="1" destOrd="0" presId="urn:microsoft.com/office/officeart/2005/8/layout/vList4"/>
    <dgm:cxn modelId="{F94FEA23-9C5E-4A80-B85B-E7AFC2B0B40D}" type="presParOf" srcId="{EF487994-ED3F-4510-9317-0B4B82EC5A49}" destId="{4732F267-96B6-4B34-9A0B-6C3EB2D6A082}" srcOrd="2" destOrd="0" presId="urn:microsoft.com/office/officeart/2005/8/layout/vList4"/>
    <dgm:cxn modelId="{41051A12-8990-424D-9553-3EEF7634C80C}" type="presParOf" srcId="{4732F267-96B6-4B34-9A0B-6C3EB2D6A082}" destId="{51BFDDD7-9A66-4DB4-BCF5-9F6911FBD2A4}" srcOrd="0" destOrd="0" presId="urn:microsoft.com/office/officeart/2005/8/layout/vList4"/>
    <dgm:cxn modelId="{67D8DAC3-AE3E-4AA6-897F-352CC19F8C87}" type="presParOf" srcId="{4732F267-96B6-4B34-9A0B-6C3EB2D6A082}" destId="{46E3DBD9-F51A-441B-BEAC-A26BAA96ABFA}" srcOrd="1" destOrd="0" presId="urn:microsoft.com/office/officeart/2005/8/layout/vList4"/>
    <dgm:cxn modelId="{CD10E8D3-A9DE-471A-AA7E-9C3BFA69886B}" type="presParOf" srcId="{4732F267-96B6-4B34-9A0B-6C3EB2D6A082}" destId="{81634C00-CED5-42B3-ACA7-7120DA7EA2D1}" srcOrd="2" destOrd="0" presId="urn:microsoft.com/office/officeart/2005/8/layout/vList4"/>
    <dgm:cxn modelId="{E1901DFD-A0C0-41E7-B6A1-BF60D33A007A}" type="presParOf" srcId="{EF487994-ED3F-4510-9317-0B4B82EC5A49}" destId="{1AC07670-082D-4124-9DFE-C4076A5160D9}" srcOrd="3" destOrd="0" presId="urn:microsoft.com/office/officeart/2005/8/layout/vList4"/>
    <dgm:cxn modelId="{B57D6F51-7059-47C4-A9BF-7458F8697890}" type="presParOf" srcId="{EF487994-ED3F-4510-9317-0B4B82EC5A49}" destId="{7D39101D-72AF-40BF-B408-8F9FE4F806F5}" srcOrd="4" destOrd="0" presId="urn:microsoft.com/office/officeart/2005/8/layout/vList4"/>
    <dgm:cxn modelId="{1F628E23-3D9B-47BD-AAE0-EBC1A6066D38}" type="presParOf" srcId="{7D39101D-72AF-40BF-B408-8F9FE4F806F5}" destId="{6727E7CB-ACB1-48A5-9D0D-D73D4F299A9E}" srcOrd="0" destOrd="0" presId="urn:microsoft.com/office/officeart/2005/8/layout/vList4"/>
    <dgm:cxn modelId="{0C8E485D-DDE9-4143-A94D-A523CFCABBD7}" type="presParOf" srcId="{7D39101D-72AF-40BF-B408-8F9FE4F806F5}" destId="{D6BCFD81-E240-42AB-803E-0ABB84EF6E3E}" srcOrd="1" destOrd="0" presId="urn:microsoft.com/office/officeart/2005/8/layout/vList4"/>
    <dgm:cxn modelId="{6E8102D3-1908-48CB-B3A6-79D821191CE8}" type="presParOf" srcId="{7D39101D-72AF-40BF-B408-8F9FE4F806F5}" destId="{101EC89F-7775-46BF-96BA-1B40E360249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9807A3-D608-4CE2-B235-BD140BCAAC58}">
      <dsp:nvSpPr>
        <dsp:cNvPr id="0" name=""/>
        <dsp:cNvSpPr/>
      </dsp:nvSpPr>
      <dsp:spPr>
        <a:xfrm>
          <a:off x="0" y="0"/>
          <a:ext cx="8305800" cy="1463422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l" defTabSz="2355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kern="1200" dirty="0"/>
            <a:t>Credibility</a:t>
          </a:r>
        </a:p>
      </dsp:txBody>
      <dsp:txXfrm>
        <a:off x="1807502" y="0"/>
        <a:ext cx="6498297" cy="1463422"/>
      </dsp:txXfrm>
    </dsp:sp>
    <dsp:sp modelId="{ECFFE36F-73BA-4080-ABBE-9467A3905374}">
      <dsp:nvSpPr>
        <dsp:cNvPr id="0" name=""/>
        <dsp:cNvSpPr/>
      </dsp:nvSpPr>
      <dsp:spPr>
        <a:xfrm>
          <a:off x="146342" y="146342"/>
          <a:ext cx="1661160" cy="117073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BFDDD7-9A66-4DB4-BCF5-9F6911FBD2A4}">
      <dsp:nvSpPr>
        <dsp:cNvPr id="0" name=""/>
        <dsp:cNvSpPr/>
      </dsp:nvSpPr>
      <dsp:spPr>
        <a:xfrm>
          <a:off x="0" y="1609765"/>
          <a:ext cx="8305800" cy="1463422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l" defTabSz="2355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kern="1200" dirty="0"/>
            <a:t>Emotional Connection</a:t>
          </a:r>
        </a:p>
      </dsp:txBody>
      <dsp:txXfrm>
        <a:off x="1807502" y="1609765"/>
        <a:ext cx="6498297" cy="1463422"/>
      </dsp:txXfrm>
    </dsp:sp>
    <dsp:sp modelId="{46E3DBD9-F51A-441B-BEAC-A26BAA96ABFA}">
      <dsp:nvSpPr>
        <dsp:cNvPr id="0" name=""/>
        <dsp:cNvSpPr/>
      </dsp:nvSpPr>
      <dsp:spPr>
        <a:xfrm>
          <a:off x="146342" y="1756107"/>
          <a:ext cx="1661160" cy="117073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27E7CB-ACB1-48A5-9D0D-D73D4F299A9E}">
      <dsp:nvSpPr>
        <dsp:cNvPr id="0" name=""/>
        <dsp:cNvSpPr/>
      </dsp:nvSpPr>
      <dsp:spPr>
        <a:xfrm>
          <a:off x="0" y="3219530"/>
          <a:ext cx="8305800" cy="1463422"/>
        </a:xfrm>
        <a:prstGeom prst="roundRect">
          <a:avLst>
            <a:gd name="adj" fmla="val 10000"/>
          </a:avLst>
        </a:prstGeom>
        <a:solidFill>
          <a:srgbClr val="7DD33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l" defTabSz="2355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kern="1200" dirty="0"/>
            <a:t>Logic</a:t>
          </a:r>
        </a:p>
      </dsp:txBody>
      <dsp:txXfrm>
        <a:off x="1807502" y="3219530"/>
        <a:ext cx="6498297" cy="1463422"/>
      </dsp:txXfrm>
    </dsp:sp>
    <dsp:sp modelId="{D6BCFD81-E240-42AB-803E-0ABB84EF6E3E}">
      <dsp:nvSpPr>
        <dsp:cNvPr id="0" name=""/>
        <dsp:cNvSpPr/>
      </dsp:nvSpPr>
      <dsp:spPr>
        <a:xfrm>
          <a:off x="146342" y="3365872"/>
          <a:ext cx="1661160" cy="117073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89DB9D-1F82-4654-A280-0E8584E2F6BA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67A79-674D-4770-B87B-C533958A3CE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2554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EACA7EE1-FCB4-AEB6-79C7-2DBBF0F1AB5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C0A0BD8B-0F97-DC43-C293-9B4EF43528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</p:spTree>
    <p:extLst>
      <p:ext uri="{BB962C8B-B14F-4D97-AF65-F5344CB8AC3E}">
        <p14:creationId xmlns:p14="http://schemas.microsoft.com/office/powerpoint/2010/main" val="1036788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BDE0C5AA-BA47-4CFF-7ADA-DEFA68508C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8C27CB3-1018-4CCD-855E-5BBAD3D1B33D}" type="slidenum">
              <a:rPr lang="en-GB" altLang="en-US"/>
              <a:pPr eaLnBrk="1" hangingPunct="1">
                <a:spcBef>
                  <a:spcPct val="0"/>
                </a:spcBef>
              </a:pPr>
              <a:t>17</a:t>
            </a:fld>
            <a:endParaRPr lang="en-GB" altLang="en-US"/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B4814B04-EA22-DE01-C662-C81C465244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DA8E5EE6-BEEF-AD08-B150-8685BA45CF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6100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D2068EE8-C8F5-06C3-4D02-848C2F159D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8ED87C5-FDDE-41A8-AFC7-EA9664D0B5AF}" type="slidenum">
              <a:rPr lang="en-GB" altLang="en-US"/>
              <a:pPr eaLnBrk="1" hangingPunct="1">
                <a:spcBef>
                  <a:spcPct val="0"/>
                </a:spcBef>
              </a:pPr>
              <a:t>18</a:t>
            </a:fld>
            <a:endParaRPr lang="en-GB" altLang="en-US"/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2FF30374-BB6C-3A3F-25A2-21F10A625C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CCC64C15-7B6C-CE98-DE33-5C00B8E82C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439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0EEDD97E-9D3D-C6C7-3FE9-9A3665563A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28DE296-1D24-47E9-AEE6-DCC3C567FAE8}" type="slidenum">
              <a:rPr lang="en-GB" altLang="en-US"/>
              <a:pPr eaLnBrk="1" hangingPunct="1">
                <a:spcBef>
                  <a:spcPct val="0"/>
                </a:spcBef>
              </a:pPr>
              <a:t>19</a:t>
            </a:fld>
            <a:endParaRPr lang="en-GB" altLang="en-US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A53D7226-FEF8-E1B3-6020-56584A5C3F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6E961735-8629-7BBE-D3C0-52712F8338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08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000A3E82-97BE-A88C-C18B-87779368D6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38BE1A9-3960-4FB6-AA50-25CB5583D43D}" type="slidenum">
              <a:rPr lang="en-GB" altLang="en-US"/>
              <a:pPr eaLnBrk="1" hangingPunct="1">
                <a:spcBef>
                  <a:spcPct val="0"/>
                </a:spcBef>
              </a:pPr>
              <a:t>20</a:t>
            </a:fld>
            <a:endParaRPr lang="en-GB" altLang="en-US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6629D3FF-0F4E-3D52-CB80-8C98870AC3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88005DC4-47A1-5818-A170-EBD84C85E6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622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>
            <a:extLst>
              <a:ext uri="{FF2B5EF4-FFF2-40B4-BE49-F238E27FC236}">
                <a16:creationId xmlns:a16="http://schemas.microsoft.com/office/drawing/2014/main" id="{C2AB321E-3716-BE48-F96F-64728F18B3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34BAC5F-7BD4-4BFC-B377-E8032E58AB47}" type="slidenum">
              <a:rPr lang="en-GB" altLang="en-US"/>
              <a:pPr eaLnBrk="1" hangingPunct="1">
                <a:spcBef>
                  <a:spcPct val="0"/>
                </a:spcBef>
              </a:pPr>
              <a:t>21</a:t>
            </a:fld>
            <a:endParaRPr lang="en-GB" altLang="en-US"/>
          </a:p>
        </p:txBody>
      </p:sp>
      <p:sp>
        <p:nvSpPr>
          <p:cNvPr id="61443" name="Rectangle 1026">
            <a:extLst>
              <a:ext uri="{FF2B5EF4-FFF2-40B4-BE49-F238E27FC236}">
                <a16:creationId xmlns:a16="http://schemas.microsoft.com/office/drawing/2014/main" id="{5F6F2E9D-BFF2-9287-6628-88183BC9B5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1027">
            <a:extLst>
              <a:ext uri="{FF2B5EF4-FFF2-40B4-BE49-F238E27FC236}">
                <a16:creationId xmlns:a16="http://schemas.microsoft.com/office/drawing/2014/main" id="{7A6D31E6-879F-C545-40A5-3E9D52A5DD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888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D96EB2BB-B9AD-D2E8-45F3-C75134D002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C4485DC-2F5E-4D89-AC52-A57FBEEE6605}" type="slidenum">
              <a:rPr lang="en-GB" altLang="en-US"/>
              <a:pPr eaLnBrk="1" hangingPunct="1">
                <a:spcBef>
                  <a:spcPct val="0"/>
                </a:spcBef>
              </a:pPr>
              <a:t>22</a:t>
            </a:fld>
            <a:endParaRPr lang="en-GB" altLang="en-US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FD0BA657-9594-7EA9-C32A-F55337C437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B4A10975-463E-1299-7981-357BD90F50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3759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CA0C554C-A887-7301-62C4-E5BD1816AB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A1C62D1-0E93-4E3A-AD29-6161875C4039}" type="slidenum">
              <a:rPr lang="en-GB" altLang="en-US"/>
              <a:pPr eaLnBrk="1" hangingPunct="1">
                <a:spcBef>
                  <a:spcPct val="0"/>
                </a:spcBef>
              </a:pPr>
              <a:t>23</a:t>
            </a:fld>
            <a:endParaRPr lang="en-GB" altLang="en-US"/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E62CEE8D-9056-AB62-2158-C31558B800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D7F7DD49-B888-7E48-4117-E7D4465A53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5597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16BF50DA-F9D3-3433-5D0D-3654E1409C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2EA569B-0FF3-45F6-BBBA-E44443EA4594}" type="slidenum">
              <a:rPr lang="en-GB" altLang="en-US"/>
              <a:pPr eaLnBrk="1" hangingPunct="1">
                <a:spcBef>
                  <a:spcPct val="0"/>
                </a:spcBef>
              </a:pPr>
              <a:t>24</a:t>
            </a:fld>
            <a:endParaRPr lang="en-GB" altLang="en-US"/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F941E8C1-C60B-279A-4F61-E7D955020C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5C5B848A-DED1-2898-F7D1-3B4D4E4E4A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055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7407ED31-85D4-6C4F-C70B-7BF0CD7096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18E300E-A529-4754-84D4-3B0B2800FF3F}" type="slidenum">
              <a:rPr lang="en-GB" altLang="en-US"/>
              <a:pPr eaLnBrk="1" hangingPunct="1">
                <a:spcBef>
                  <a:spcPct val="0"/>
                </a:spcBef>
              </a:pPr>
              <a:t>25</a:t>
            </a:fld>
            <a:endParaRPr lang="en-GB" altLang="en-US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B54B32AB-705D-8EB6-F47F-4A30058F52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00A26AB7-65E7-129B-5D25-FCF880FA2D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7328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2622160F-0E8F-2C91-42F9-317C085ACC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5A5516D-ECA0-442B-9CE1-B329751A7750}" type="slidenum">
              <a:rPr lang="en-GB" altLang="en-US"/>
              <a:pPr eaLnBrk="1" hangingPunct="1">
                <a:spcBef>
                  <a:spcPct val="0"/>
                </a:spcBef>
              </a:pPr>
              <a:t>26</a:t>
            </a:fld>
            <a:endParaRPr lang="en-GB" altLang="en-US"/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CE52EC72-6C53-4FD2-CC4F-BE11D46B1D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B5B4B4CA-3498-5F75-43DA-92A2B3E259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110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CA5A41B8-F523-D8A7-BFE9-DEBCE96E10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3E7115FD-3264-7589-F5BB-A03A91A4035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b="1"/>
              <a:t>Facilitator’s Note:</a:t>
            </a:r>
          </a:p>
          <a:p>
            <a:r>
              <a:rPr lang="en-US" altLang="en-US"/>
              <a:t>Communication styles are the result of people’s attitudes towards themselves and others. Such attitudes determine how people communicate or act in different circumstances. </a:t>
            </a:r>
          </a:p>
          <a:p>
            <a:pPr>
              <a:buFontTx/>
              <a:buChar char="•"/>
            </a:pPr>
            <a:r>
              <a:rPr lang="en-US" altLang="en-US"/>
              <a:t>I’m ok – you’re ok : Assertive</a:t>
            </a:r>
          </a:p>
          <a:p>
            <a:pPr>
              <a:buFontTx/>
              <a:buChar char="•"/>
            </a:pPr>
            <a:r>
              <a:rPr lang="en-US" altLang="en-US"/>
              <a:t>I’m not ok – you’re ok : Submissive</a:t>
            </a:r>
          </a:p>
          <a:p>
            <a:pPr>
              <a:buFontTx/>
              <a:buChar char="•"/>
            </a:pPr>
            <a:r>
              <a:rPr lang="en-US" altLang="en-US"/>
              <a:t>I’m ok – you’re not ok : Aggressive</a:t>
            </a:r>
          </a:p>
          <a:p>
            <a:pPr>
              <a:buFontTx/>
              <a:buChar char="•"/>
            </a:pPr>
            <a:r>
              <a:rPr lang="en-US" altLang="en-US"/>
              <a:t>I’m not ok – you’re not ok : Submissive/Aggressive ( such people tend to get frustrated and do not know how to react to the situations. They either succumb or rebel to situation.)</a:t>
            </a:r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847C9159-B90F-722A-A33C-E1DAE4929066}"/>
              </a:ext>
            </a:extLst>
          </p:cNvPr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DB048EE-2FF5-4A40-8E49-32B889059301}" type="slidenum">
              <a:rPr lang="en-AU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0116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>
            <a:extLst>
              <a:ext uri="{FF2B5EF4-FFF2-40B4-BE49-F238E27FC236}">
                <a16:creationId xmlns:a16="http://schemas.microsoft.com/office/drawing/2014/main" id="{5AEEA971-F110-96C3-585F-D572D28064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5A2051D-2620-45F4-8DD2-54DFB911A0D1}" type="slidenum">
              <a:rPr lang="en-GB" altLang="en-US"/>
              <a:pPr eaLnBrk="1" hangingPunct="1">
                <a:spcBef>
                  <a:spcPct val="0"/>
                </a:spcBef>
              </a:pPr>
              <a:t>27</a:t>
            </a:fld>
            <a:endParaRPr lang="en-GB" altLang="en-US"/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049FA9AF-0C78-CCD0-BF15-05AA83EE14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725E6188-70EA-F19D-B5CC-3CFE7BC9A9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3284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05A9FF8E-6C7D-12A5-C8D7-FBF40D925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0285377-01A2-4F42-BAA1-8FE9F1AD4F8B}" type="slidenum">
              <a:rPr lang="en-GB" altLang="en-US"/>
              <a:pPr eaLnBrk="1" hangingPunct="1">
                <a:spcBef>
                  <a:spcPct val="0"/>
                </a:spcBef>
              </a:pPr>
              <a:t>28</a:t>
            </a:fld>
            <a:endParaRPr lang="en-GB" altLang="en-US"/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47BA74A2-93C5-E8BF-C50F-34E28198BB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27659B34-06BF-ED28-21E3-DA4E772D2A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5662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id="{FFCE78FF-CCDF-CA41-E1F6-74ED9D7A22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11CFEB4-9373-4213-A44B-D75FBF9479A8}" type="slidenum">
              <a:rPr lang="en-GB" altLang="en-US"/>
              <a:pPr eaLnBrk="1" hangingPunct="1">
                <a:spcBef>
                  <a:spcPct val="0"/>
                </a:spcBef>
              </a:pPr>
              <a:t>38</a:t>
            </a:fld>
            <a:endParaRPr lang="en-GB" altLang="en-US"/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F24B09C2-D74A-087F-148A-07882C8767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id="{04CE7131-B2C3-4F70-393B-45B206337B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4300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id="{ED079D16-C4E0-0923-68A8-D49B9E1E7C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A5EB88A-2080-414C-A0EB-08D4FE248356}" type="slidenum">
              <a:rPr lang="en-GB" altLang="en-US"/>
              <a:pPr eaLnBrk="1" hangingPunct="1">
                <a:spcBef>
                  <a:spcPct val="0"/>
                </a:spcBef>
              </a:pPr>
              <a:t>39</a:t>
            </a:fld>
            <a:endParaRPr lang="en-GB" altLang="en-US"/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012F5B8C-5AF8-69A9-CA43-72A408F929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4DFA2208-9D0E-CE93-1F97-929082482A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4876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>
            <a:extLst>
              <a:ext uri="{FF2B5EF4-FFF2-40B4-BE49-F238E27FC236}">
                <a16:creationId xmlns:a16="http://schemas.microsoft.com/office/drawing/2014/main" id="{F8A5A6DF-0DCA-DB77-B600-1A2EE348F3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DD8629C-8B5C-413A-B3AA-3DBFCF20D3C8}" type="slidenum">
              <a:rPr lang="en-GB" altLang="en-US"/>
              <a:pPr eaLnBrk="1" hangingPunct="1">
                <a:spcBef>
                  <a:spcPct val="0"/>
                </a:spcBef>
              </a:pPr>
              <a:t>40</a:t>
            </a:fld>
            <a:endParaRPr lang="en-GB" altLang="en-US"/>
          </a:p>
        </p:txBody>
      </p:sp>
      <p:sp>
        <p:nvSpPr>
          <p:cNvPr id="72707" name="Rectangle 2">
            <a:extLst>
              <a:ext uri="{FF2B5EF4-FFF2-40B4-BE49-F238E27FC236}">
                <a16:creationId xmlns:a16="http://schemas.microsoft.com/office/drawing/2014/main" id="{F222EA08-4E75-E9B2-BCF1-91EDD843B4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>
            <a:extLst>
              <a:ext uri="{FF2B5EF4-FFF2-40B4-BE49-F238E27FC236}">
                <a16:creationId xmlns:a16="http://schemas.microsoft.com/office/drawing/2014/main" id="{880EC93F-3A64-5ED3-1206-CFC208F47F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616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7B5E401B-8B1F-99E2-7321-E2810C343C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C887B53-4E39-4B36-98A1-B78388C869B2}" type="slidenum">
              <a:rPr lang="en-GB" altLang="en-US"/>
              <a:pPr eaLnBrk="1" hangingPunct="1">
                <a:spcBef>
                  <a:spcPct val="0"/>
                </a:spcBef>
              </a:pPr>
              <a:t>41</a:t>
            </a:fld>
            <a:endParaRPr lang="en-GB" altLang="en-US"/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C15E1AEC-DFA9-2D7F-A159-0169D08A2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17BE80D4-2968-86E4-691F-BD393AED12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014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9DE5B2AE-77FD-CD52-A8D9-A2DADDE151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35272B6-A4EB-41C0-9FCD-000E46182FD9}" type="slidenum">
              <a:rPr lang="en-GB" altLang="en-US"/>
              <a:pPr eaLnBrk="1" hangingPunct="1">
                <a:spcBef>
                  <a:spcPct val="0"/>
                </a:spcBef>
              </a:pPr>
              <a:t>42</a:t>
            </a:fld>
            <a:endParaRPr lang="en-GB" altLang="en-US"/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BF470C1F-8AE6-5A21-F151-761E19BB39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2CF15278-9588-1E44-B047-A7FCF89FBF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5054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id="{75AD53A4-A99A-EF63-19D3-98F5C1E5E0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FA52CB1-921A-4C1A-B2B9-BC8030A8F1F4}" type="slidenum">
              <a:rPr lang="en-GB" altLang="en-US"/>
              <a:pPr eaLnBrk="1" hangingPunct="1">
                <a:spcBef>
                  <a:spcPct val="0"/>
                </a:spcBef>
              </a:pPr>
              <a:t>43</a:t>
            </a:fld>
            <a:endParaRPr lang="en-GB" altLang="en-US"/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ECDB772C-0231-F306-918F-6F895BA928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E9303508-4EF1-227F-44DF-DA06A89BD2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8250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>
            <a:extLst>
              <a:ext uri="{FF2B5EF4-FFF2-40B4-BE49-F238E27FC236}">
                <a16:creationId xmlns:a16="http://schemas.microsoft.com/office/drawing/2014/main" id="{E3B605B4-0536-1638-F194-4C7BB58DC8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4D96ABC-8C66-49D2-A0AE-F056CB1C9058}" type="slidenum">
              <a:rPr lang="en-GB" altLang="en-US"/>
              <a:pPr eaLnBrk="1" hangingPunct="1">
                <a:spcBef>
                  <a:spcPct val="0"/>
                </a:spcBef>
              </a:pPr>
              <a:t>44</a:t>
            </a:fld>
            <a:endParaRPr lang="en-GB" altLang="en-US"/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B75E5268-D9D6-E383-3DD6-A6C826CA5A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>
            <a:extLst>
              <a:ext uri="{FF2B5EF4-FFF2-40B4-BE49-F238E27FC236}">
                <a16:creationId xmlns:a16="http://schemas.microsoft.com/office/drawing/2014/main" id="{64EC8B54-4256-2858-CD1F-24B3A38F22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7407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:a16="http://schemas.microsoft.com/office/drawing/2014/main" id="{98B726CE-031E-54A5-467E-0C5562FB3F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F405494-0BA2-4754-81C9-BDDA4CB01E50}" type="slidenum">
              <a:rPr lang="en-GB" altLang="en-US"/>
              <a:pPr eaLnBrk="1" hangingPunct="1">
                <a:spcBef>
                  <a:spcPct val="0"/>
                </a:spcBef>
              </a:pPr>
              <a:t>45</a:t>
            </a:fld>
            <a:endParaRPr lang="en-GB" altLang="en-US"/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0A10C55A-BC70-FC84-2082-E74660F063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FAA61E25-8F02-E243-4498-763020C4B8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029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EACA7EE1-FCB4-AEB6-79C7-2DBBF0F1AB5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C0A0BD8B-0F97-DC43-C293-9B4EF43528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</p:spTree>
    <p:extLst>
      <p:ext uri="{BB962C8B-B14F-4D97-AF65-F5344CB8AC3E}">
        <p14:creationId xmlns:p14="http://schemas.microsoft.com/office/powerpoint/2010/main" val="28102636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>
            <a:extLst>
              <a:ext uri="{FF2B5EF4-FFF2-40B4-BE49-F238E27FC236}">
                <a16:creationId xmlns:a16="http://schemas.microsoft.com/office/drawing/2014/main" id="{128B5A66-6EBE-4567-08B0-83A6583F40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10D4109-68CC-4D70-903E-160DB6F86477}" type="slidenum">
              <a:rPr lang="en-GB" altLang="en-US"/>
              <a:pPr eaLnBrk="1" hangingPunct="1">
                <a:spcBef>
                  <a:spcPct val="0"/>
                </a:spcBef>
              </a:pPr>
              <a:t>46</a:t>
            </a:fld>
            <a:endParaRPr lang="en-GB" altLang="en-US"/>
          </a:p>
        </p:txBody>
      </p:sp>
      <p:sp>
        <p:nvSpPr>
          <p:cNvPr id="78851" name="Rectangle 2">
            <a:extLst>
              <a:ext uri="{FF2B5EF4-FFF2-40B4-BE49-F238E27FC236}">
                <a16:creationId xmlns:a16="http://schemas.microsoft.com/office/drawing/2014/main" id="{E31BF562-85C9-03A9-562B-821A47B19C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>
            <a:extLst>
              <a:ext uri="{FF2B5EF4-FFF2-40B4-BE49-F238E27FC236}">
                <a16:creationId xmlns:a16="http://schemas.microsoft.com/office/drawing/2014/main" id="{8EB0707B-22B0-4745-1A94-F479B191E9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0040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id="{164AB55A-60D4-677C-2B0C-5932A3B719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D66E55C-5710-4DAE-9EDC-832CDC36AB16}" type="slidenum">
              <a:rPr lang="en-GB" altLang="en-US"/>
              <a:pPr eaLnBrk="1" hangingPunct="1">
                <a:spcBef>
                  <a:spcPct val="0"/>
                </a:spcBef>
              </a:pPr>
              <a:t>47</a:t>
            </a:fld>
            <a:endParaRPr lang="en-GB" altLang="en-US"/>
          </a:p>
        </p:txBody>
      </p:sp>
      <p:sp>
        <p:nvSpPr>
          <p:cNvPr id="79875" name="Rectangle 2">
            <a:extLst>
              <a:ext uri="{FF2B5EF4-FFF2-40B4-BE49-F238E27FC236}">
                <a16:creationId xmlns:a16="http://schemas.microsoft.com/office/drawing/2014/main" id="{D4BE7C40-9179-2D4A-843F-24D87F550A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EB50DBAD-E42D-280E-B9BD-F7B264AD89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0951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>
            <a:extLst>
              <a:ext uri="{FF2B5EF4-FFF2-40B4-BE49-F238E27FC236}">
                <a16:creationId xmlns:a16="http://schemas.microsoft.com/office/drawing/2014/main" id="{6EB9855A-BA52-237C-F7F2-2944216F92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B2111AB-5409-40B1-965F-45047BB3DA65}" type="slidenum">
              <a:rPr lang="en-GB" altLang="en-US"/>
              <a:pPr eaLnBrk="1" hangingPunct="1">
                <a:spcBef>
                  <a:spcPct val="0"/>
                </a:spcBef>
              </a:pPr>
              <a:t>48</a:t>
            </a:fld>
            <a:endParaRPr lang="en-GB" altLang="en-US"/>
          </a:p>
        </p:txBody>
      </p:sp>
      <p:sp>
        <p:nvSpPr>
          <p:cNvPr id="80899" name="Rectangle 2">
            <a:extLst>
              <a:ext uri="{FF2B5EF4-FFF2-40B4-BE49-F238E27FC236}">
                <a16:creationId xmlns:a16="http://schemas.microsoft.com/office/drawing/2014/main" id="{99D7A3C8-A036-25E9-B039-F365EF90E6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>
            <a:extLst>
              <a:ext uri="{FF2B5EF4-FFF2-40B4-BE49-F238E27FC236}">
                <a16:creationId xmlns:a16="http://schemas.microsoft.com/office/drawing/2014/main" id="{F162D68B-F553-FF47-20EF-732B4945F8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8597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0F0ED0D8-E5B9-5D25-A59D-E4C95AD356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FB9365C-3CC8-44A1-9E66-9DE11BD6BBBE}" type="slidenum">
              <a:rPr lang="en-GB" altLang="en-US"/>
              <a:pPr eaLnBrk="1" hangingPunct="1">
                <a:spcBef>
                  <a:spcPct val="0"/>
                </a:spcBef>
              </a:pPr>
              <a:t>49</a:t>
            </a:fld>
            <a:endParaRPr lang="en-GB" altLang="en-US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5D307814-C3FB-7902-FF39-E3BD088891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96053CC3-1592-BAA6-A76A-A57E6E96F6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1239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DDA1732F-0D8F-E43C-DC97-C3E9D25349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97F83A-0A5D-4006-8BBB-8922ECDC3220}" type="slidenum">
              <a:rPr lang="en-GB" altLang="en-US"/>
              <a:pPr eaLnBrk="1" hangingPunct="1">
                <a:spcBef>
                  <a:spcPct val="0"/>
                </a:spcBef>
              </a:pPr>
              <a:t>50</a:t>
            </a:fld>
            <a:endParaRPr lang="en-GB" altLang="en-US"/>
          </a:p>
        </p:txBody>
      </p:sp>
      <p:sp>
        <p:nvSpPr>
          <p:cNvPr id="82947" name="Rectangle 2">
            <a:extLst>
              <a:ext uri="{FF2B5EF4-FFF2-40B4-BE49-F238E27FC236}">
                <a16:creationId xmlns:a16="http://schemas.microsoft.com/office/drawing/2014/main" id="{2B719B8A-5C24-2815-27C1-83E027F26F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>
            <a:extLst>
              <a:ext uri="{FF2B5EF4-FFF2-40B4-BE49-F238E27FC236}">
                <a16:creationId xmlns:a16="http://schemas.microsoft.com/office/drawing/2014/main" id="{F32C00D5-B330-295B-2009-EDA6C8BB0E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4874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id="{A61A9D15-E920-B54E-D4E0-B56E8043BE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5BA906C-239B-4688-9FB6-600CE92FC66A}" type="slidenum">
              <a:rPr lang="en-GB" altLang="en-US"/>
              <a:pPr eaLnBrk="1" hangingPunct="1">
                <a:spcBef>
                  <a:spcPct val="0"/>
                </a:spcBef>
              </a:pPr>
              <a:t>51</a:t>
            </a:fld>
            <a:endParaRPr lang="en-GB" altLang="en-US"/>
          </a:p>
        </p:txBody>
      </p:sp>
      <p:sp>
        <p:nvSpPr>
          <p:cNvPr id="83971" name="Rectangle 1026">
            <a:extLst>
              <a:ext uri="{FF2B5EF4-FFF2-40B4-BE49-F238E27FC236}">
                <a16:creationId xmlns:a16="http://schemas.microsoft.com/office/drawing/2014/main" id="{643B34C2-6D88-7D6B-0282-E5F302D946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1027">
            <a:extLst>
              <a:ext uri="{FF2B5EF4-FFF2-40B4-BE49-F238E27FC236}">
                <a16:creationId xmlns:a16="http://schemas.microsoft.com/office/drawing/2014/main" id="{9A227FE5-D5AB-A6DB-600A-106D976F0C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6685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id="{510F9B85-EFC2-74F2-E84D-7BE7BA89F4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7F93D79-45C3-4263-9C45-5C62E20349BA}" type="slidenum">
              <a:rPr lang="en-GB" altLang="en-US"/>
              <a:pPr eaLnBrk="1" hangingPunct="1">
                <a:spcBef>
                  <a:spcPct val="0"/>
                </a:spcBef>
              </a:pPr>
              <a:t>52</a:t>
            </a:fld>
            <a:endParaRPr lang="en-GB" altLang="en-US"/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id="{93556C8F-C534-C113-676D-0F1B46C167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id="{CD95376B-27C6-6DC6-32F0-E0C81363E3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5229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5F28A005-84DA-A70F-B7A4-3190AB7CF2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6E9285F-62B4-48F6-8AA3-73FAFF38AEB8}" type="slidenum">
              <a:rPr lang="en-GB" altLang="en-US"/>
              <a:pPr eaLnBrk="1" hangingPunct="1">
                <a:spcBef>
                  <a:spcPct val="0"/>
                </a:spcBef>
              </a:pPr>
              <a:t>53</a:t>
            </a:fld>
            <a:endParaRPr lang="en-GB" altLang="en-US"/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DB7B2BBB-5414-FF70-D1B0-3A77A17785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00E31A1E-D3EB-8CC0-5C33-15F20956A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6082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>
            <a:extLst>
              <a:ext uri="{FF2B5EF4-FFF2-40B4-BE49-F238E27FC236}">
                <a16:creationId xmlns:a16="http://schemas.microsoft.com/office/drawing/2014/main" id="{42C28246-5295-9CB7-0038-F1DF0E5C07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CEA346A-6AC2-49DE-A040-EAF95C3E44B1}" type="slidenum">
              <a:rPr lang="en-GB" altLang="en-US"/>
              <a:pPr eaLnBrk="1" hangingPunct="1">
                <a:spcBef>
                  <a:spcPct val="0"/>
                </a:spcBef>
              </a:pPr>
              <a:t>54</a:t>
            </a:fld>
            <a:endParaRPr lang="en-GB" altLang="en-US"/>
          </a:p>
        </p:txBody>
      </p:sp>
      <p:sp>
        <p:nvSpPr>
          <p:cNvPr id="87043" name="Rectangle 2">
            <a:extLst>
              <a:ext uri="{FF2B5EF4-FFF2-40B4-BE49-F238E27FC236}">
                <a16:creationId xmlns:a16="http://schemas.microsoft.com/office/drawing/2014/main" id="{01FFF423-1FB0-F711-7510-EA9C213708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>
            <a:extLst>
              <a:ext uri="{FF2B5EF4-FFF2-40B4-BE49-F238E27FC236}">
                <a16:creationId xmlns:a16="http://schemas.microsoft.com/office/drawing/2014/main" id="{01DE2C32-759D-9CC5-89A7-8D8F1453C6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9376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id="{C473C80D-A888-C120-15F2-99EF921EBF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B3EA1D1-9273-4D70-AB8B-0C15034DC700}" type="slidenum">
              <a:rPr lang="en-GB" altLang="en-US"/>
              <a:pPr eaLnBrk="1" hangingPunct="1">
                <a:spcBef>
                  <a:spcPct val="0"/>
                </a:spcBef>
              </a:pPr>
              <a:t>55</a:t>
            </a:fld>
            <a:endParaRPr lang="en-GB" altLang="en-US"/>
          </a:p>
        </p:txBody>
      </p:sp>
      <p:sp>
        <p:nvSpPr>
          <p:cNvPr id="88067" name="Rectangle 1026">
            <a:extLst>
              <a:ext uri="{FF2B5EF4-FFF2-40B4-BE49-F238E27FC236}">
                <a16:creationId xmlns:a16="http://schemas.microsoft.com/office/drawing/2014/main" id="{CD697B03-68B6-9B40-2467-D984311A4C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1027">
            <a:extLst>
              <a:ext uri="{FF2B5EF4-FFF2-40B4-BE49-F238E27FC236}">
                <a16:creationId xmlns:a16="http://schemas.microsoft.com/office/drawing/2014/main" id="{20457339-FEF3-FB55-840D-7D4496B75A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396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831F21FA-DEF2-D86F-79B2-93E031DDEA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4656322-F9DD-4772-9BDB-9DFACFC5A8A5}" type="slidenum">
              <a:rPr lang="en-GB" altLang="en-US"/>
              <a:pPr eaLnBrk="1" hangingPunct="1">
                <a:spcBef>
                  <a:spcPct val="0"/>
                </a:spcBef>
              </a:pPr>
              <a:t>11</a:t>
            </a:fld>
            <a:endParaRPr lang="en-GB" altLang="en-US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CBF0219D-C5DC-58D6-B10E-1F23A4A269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E4EA2A5C-27F9-40C8-F671-2797835B1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6813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>
            <a:extLst>
              <a:ext uri="{FF2B5EF4-FFF2-40B4-BE49-F238E27FC236}">
                <a16:creationId xmlns:a16="http://schemas.microsoft.com/office/drawing/2014/main" id="{163DC9F8-1F3C-6507-10C0-C6F896AAEB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0DF6562-EC47-4E04-B18C-4EDFA43E82B1}" type="slidenum">
              <a:rPr lang="en-GB" altLang="en-US"/>
              <a:pPr eaLnBrk="1" hangingPunct="1">
                <a:spcBef>
                  <a:spcPct val="0"/>
                </a:spcBef>
              </a:pPr>
              <a:t>56</a:t>
            </a:fld>
            <a:endParaRPr lang="en-GB" altLang="en-US"/>
          </a:p>
        </p:txBody>
      </p:sp>
      <p:sp>
        <p:nvSpPr>
          <p:cNvPr id="89091" name="Rectangle 1026">
            <a:extLst>
              <a:ext uri="{FF2B5EF4-FFF2-40B4-BE49-F238E27FC236}">
                <a16:creationId xmlns:a16="http://schemas.microsoft.com/office/drawing/2014/main" id="{617079BB-8E16-16AF-0E2B-D1D935F20D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1027">
            <a:extLst>
              <a:ext uri="{FF2B5EF4-FFF2-40B4-BE49-F238E27FC236}">
                <a16:creationId xmlns:a16="http://schemas.microsoft.com/office/drawing/2014/main" id="{A6AF31A9-7760-2EF7-82AC-F70DF4C274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9630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id="{239BF964-1758-F113-531F-47075036BB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4FF9950-83BB-42EF-B455-803D8412ADD2}" type="slidenum">
              <a:rPr lang="en-GB" altLang="en-US"/>
              <a:pPr eaLnBrk="1" hangingPunct="1">
                <a:spcBef>
                  <a:spcPct val="0"/>
                </a:spcBef>
              </a:pPr>
              <a:t>57</a:t>
            </a:fld>
            <a:endParaRPr lang="en-GB" altLang="en-US"/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id="{31A0F919-CE29-8DD0-F5F3-AC73C23BE6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93324BF6-ACFC-600C-73D4-41A6BED9A5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012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:a16="http://schemas.microsoft.com/office/drawing/2014/main" id="{C3435A2A-5E66-3627-92D1-BBFDA17BF9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1FDA109-E811-48A2-A6DA-2B4D8EAC36FF}" type="slidenum">
              <a:rPr lang="en-GB" altLang="en-US"/>
              <a:pPr eaLnBrk="1" hangingPunct="1">
                <a:spcBef>
                  <a:spcPct val="0"/>
                </a:spcBef>
              </a:pPr>
              <a:t>12</a:t>
            </a:fld>
            <a:endParaRPr lang="en-GB" altLang="en-US"/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AAF99E37-B13D-5A10-84A9-68F8734112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>
            <a:extLst>
              <a:ext uri="{FF2B5EF4-FFF2-40B4-BE49-F238E27FC236}">
                <a16:creationId xmlns:a16="http://schemas.microsoft.com/office/drawing/2014/main" id="{F2E85933-E003-F30A-A520-847FD665E0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224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673E7287-80EF-59FC-ECD6-25D30D3B09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22D57A9-7F9C-4000-B6DA-ED45B8D24D47}" type="slidenum">
              <a:rPr lang="en-GB" altLang="en-US"/>
              <a:pPr eaLnBrk="1" hangingPunct="1">
                <a:spcBef>
                  <a:spcPct val="0"/>
                </a:spcBef>
              </a:pPr>
              <a:t>13</a:t>
            </a:fld>
            <a:endParaRPr lang="en-GB" altLang="en-US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794F1296-F679-CB6F-8BB4-CBA20FBBE6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9D0CD980-891B-4183-8641-3CF244E440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39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94AC6F88-A442-0FC7-3763-A0EADF122D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0D81717-C1FE-423E-B431-C843797A6D65}" type="slidenum">
              <a:rPr lang="en-GB" altLang="en-US"/>
              <a:pPr eaLnBrk="1" hangingPunct="1">
                <a:spcBef>
                  <a:spcPct val="0"/>
                </a:spcBef>
              </a:pPr>
              <a:t>14</a:t>
            </a:fld>
            <a:endParaRPr lang="en-GB" altLang="en-US"/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E7818D88-74AA-3B17-3EDE-99437017CA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2A26C8A1-21FA-867F-E87D-AA9ABFBBBE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274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9FD2D2C4-9C79-B8FC-3EA8-176D2458D6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E2E9F6F-ABDA-4257-BD48-1946F81068A4}" type="slidenum">
              <a:rPr lang="en-GB" altLang="en-US"/>
              <a:pPr eaLnBrk="1" hangingPunct="1">
                <a:spcBef>
                  <a:spcPct val="0"/>
                </a:spcBef>
              </a:pPr>
              <a:t>15</a:t>
            </a:fld>
            <a:endParaRPr lang="en-GB" altLang="en-US"/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A53E9E3D-9436-0206-504B-16C74241A7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4408835B-A253-B81E-C012-0B0D102EF5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7643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7BB6BB50-84AD-C692-EED2-A7024D4F90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6B32BC4-D60D-44B5-90EF-CDA9B76A98D5}" type="slidenum">
              <a:rPr lang="en-GB" altLang="en-US"/>
              <a:pPr eaLnBrk="1" hangingPunct="1">
                <a:spcBef>
                  <a:spcPct val="0"/>
                </a:spcBef>
              </a:pPr>
              <a:t>16</a:t>
            </a:fld>
            <a:endParaRPr lang="en-GB" altLang="en-US"/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06185772-1760-F6DB-5C33-5FE93C76FD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A1266F29-1ACA-A92E-FF13-BA4F7A9959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382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22C72-5150-4622-881C-B2EB560E41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476F6-FEF4-4461-92C9-13FE226290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5CA78-8B0B-4874-9352-CA8354FAD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89665-DC04-49D2-A388-7AC788FE8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BCF4F-690A-44C4-98B6-96652ACF21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3F971-3745-481E-A740-565B2B88FE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1B829-3D03-46D8-9375-A790F2B4CD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E0D57-0C58-470B-8E97-445F177A0C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4F3DB-E374-45BC-8CDB-8BA3B81CBB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4711E-985E-4425-9101-0C9EA27D98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12E76-A15D-4844-83C3-76D479C33A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EE6E5-0F30-4CA7-9FAD-D22D01B53B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charset="0"/>
              </a:defRPr>
            </a:lvl1pPr>
          </a:lstStyle>
          <a:p>
            <a:pPr>
              <a:defRPr/>
            </a:pPr>
            <a:fld id="{64AE103F-7124-478B-9D47-40495BC858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aim:BuddyIcon?Src=http://www.buddysite.com/comic_strip/buddysite-12198.gi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720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Developing Assertiveness</a:t>
            </a:r>
          </a:p>
        </p:txBody>
      </p:sp>
      <p:grpSp>
        <p:nvGrpSpPr>
          <p:cNvPr id="2051" name="Group 9"/>
          <p:cNvGrpSpPr>
            <a:grpSpLocks/>
          </p:cNvGrpSpPr>
          <p:nvPr/>
        </p:nvGrpSpPr>
        <p:grpSpPr bwMode="auto">
          <a:xfrm>
            <a:off x="2871788" y="938213"/>
            <a:ext cx="3400425" cy="4983162"/>
            <a:chOff x="-58" y="-29"/>
            <a:chExt cx="2142" cy="3139"/>
          </a:xfrm>
        </p:grpSpPr>
        <p:sp>
          <p:nvSpPr>
            <p:cNvPr id="2056" name="Rectangle 4"/>
            <p:cNvSpPr>
              <a:spLocks noChangeArrowheads="1"/>
            </p:cNvSpPr>
            <p:nvPr/>
          </p:nvSpPr>
          <p:spPr bwMode="auto">
            <a:xfrm>
              <a:off x="-58" y="-29"/>
              <a:ext cx="116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>
                <a:latin typeface="Book Antiqua" pitchFamily="18" charset="0"/>
              </a:endParaRPr>
            </a:p>
            <a:p>
              <a:pPr eaLnBrk="0" hangingPunct="0"/>
              <a:endParaRPr lang="en-US"/>
            </a:p>
          </p:txBody>
        </p:sp>
        <p:sp>
          <p:nvSpPr>
            <p:cNvPr id="2057" name="Rectangle 5"/>
            <p:cNvSpPr>
              <a:spLocks noChangeArrowheads="1"/>
            </p:cNvSpPr>
            <p:nvPr/>
          </p:nvSpPr>
          <p:spPr bwMode="auto">
            <a:xfrm>
              <a:off x="0" y="518"/>
              <a:ext cx="2084" cy="2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Book Antiqua" pitchFamily="18" charset="0"/>
                </a:rPr>
                <a:t>  </a:t>
              </a:r>
              <a:r>
                <a:rPr lang="en-US" sz="21600">
                  <a:latin typeface="Book Antiqua" pitchFamily="18" charset="0"/>
                </a:rPr>
                <a:t> </a:t>
              </a:r>
              <a:r>
                <a:rPr lang="en-US">
                  <a:latin typeface="Book Antiqua" pitchFamily="18" charset="0"/>
                </a:rPr>
                <a:t>                                       </a:t>
              </a:r>
            </a:p>
            <a:p>
              <a:pPr eaLnBrk="0" hangingPunct="0"/>
              <a:endParaRPr lang="en-US">
                <a:latin typeface="Book Antiqua" pitchFamily="18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-58" y="1007"/>
              <a:ext cx="116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>
                <a:latin typeface="Book Antiqua" pitchFamily="18" charset="0"/>
              </a:endParaRPr>
            </a:p>
            <a:p>
              <a:pPr eaLnBrk="0" hangingPunct="0"/>
              <a:endParaRPr lang="en-US"/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-58" y="1525"/>
              <a:ext cx="116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>
                <a:latin typeface="Book Antiqua" pitchFamily="18" charset="0"/>
              </a:endParaRPr>
            </a:p>
            <a:p>
              <a:pPr eaLnBrk="0" hangingPunct="0"/>
              <a:endParaRPr lang="en-US"/>
            </a:p>
          </p:txBody>
        </p:sp>
      </p:grpSp>
      <p:pic>
        <p:nvPicPr>
          <p:cNvPr id="2052" name="Picture 6" descr="http://www.tufts.edu/hr/gifs/assert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438400"/>
            <a:ext cx="5105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4111625" y="3108325"/>
            <a:ext cx="922338" cy="641350"/>
            <a:chOff x="0" y="0"/>
            <a:chExt cx="581" cy="404"/>
          </a:xfrm>
        </p:grpSpPr>
        <p:sp>
          <p:nvSpPr>
            <p:cNvPr id="2054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581" cy="40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581" cy="40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000">
                  <a:solidFill>
                    <a:srgbClr val="008000"/>
                  </a:solidFill>
                  <a:latin typeface="Verdana" pitchFamily="34" charset="0"/>
                  <a:hlinkClick r:id="rId3" tooltip="Click to Install This Buddy Icon"/>
                </a:rPr>
                <a:t>  </a:t>
              </a:r>
              <a:r>
                <a:rPr lang="en-US" sz="3600">
                  <a:solidFill>
                    <a:srgbClr val="008000"/>
                  </a:solidFill>
                  <a:latin typeface="Verdana" pitchFamily="34" charset="0"/>
                </a:rPr>
                <a:t> </a:t>
              </a:r>
              <a:r>
                <a:rPr lang="en-US" sz="1000">
                  <a:solidFill>
                    <a:srgbClr val="008000"/>
                  </a:solidFill>
                  <a:latin typeface="Verdana" pitchFamily="34" charset="0"/>
                </a:rPr>
                <a:t>           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1" name="Rectangle 16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The Assertiveness Continuum </a:t>
            </a:r>
            <a:b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</a:b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of Behavior</a:t>
            </a:r>
          </a:p>
        </p:txBody>
      </p:sp>
      <p:graphicFrame>
        <p:nvGraphicFramePr>
          <p:cNvPr id="10406" name="Group 166"/>
          <p:cNvGraphicFramePr>
            <a:graphicFrameLocks noGrp="1"/>
          </p:cNvGraphicFramePr>
          <p:nvPr>
            <p:ph type="tbl" idx="1"/>
          </p:nvPr>
        </p:nvGraphicFramePr>
        <p:xfrm>
          <a:off x="685800" y="1981200"/>
          <a:ext cx="7772400" cy="4206240"/>
        </p:xfrm>
        <a:graphic>
          <a:graphicData uri="http://schemas.openxmlformats.org/drawingml/2006/table">
            <a:tbl>
              <a:tblPr/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4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charset="0"/>
                        </a:rPr>
                        <a:t>Passive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rgbClr val="00CC00"/>
                          </a:solidFill>
                          <a:effectLst/>
                          <a:latin typeface="Times New Roman" charset="0"/>
                        </a:rPr>
                        <a:t>Assertive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charset="0"/>
                        </a:rPr>
                        <a:t>Aggressive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Self-denying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Self-enhancing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Self-enhancing at expense of others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Inhibited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Expressive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Over-expressive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Others choose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Choose for self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Choose for others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Uncertain, anxious, depreciates self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Confident, feels good about self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Depreciates others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Does not achieve desired goal(s)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May achieve desired goal(s)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Achieves desired goal(s) at expense of others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0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>
            <a:extLst>
              <a:ext uri="{FF2B5EF4-FFF2-40B4-BE49-F238E27FC236}">
                <a16:creationId xmlns:a16="http://schemas.microsoft.com/office/drawing/2014/main" id="{B5393D98-7351-CBD5-7A32-20D8FBF4CC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Working with Others</a:t>
            </a:r>
          </a:p>
        </p:txBody>
      </p:sp>
      <p:sp>
        <p:nvSpPr>
          <p:cNvPr id="6147" name="Rectangle 1027">
            <a:extLst>
              <a:ext uri="{FF2B5EF4-FFF2-40B4-BE49-F238E27FC236}">
                <a16:creationId xmlns:a16="http://schemas.microsoft.com/office/drawing/2014/main" id="{7164442C-AF71-F343-4663-AF8CD52568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Need to handle your own and other’s behaviour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Human interactions are complex …..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Many potential outcomes to any situation, depending on behaviour of the parties</a:t>
            </a:r>
          </a:p>
        </p:txBody>
      </p:sp>
    </p:spTree>
    <p:extLst>
      <p:ext uri="{BB962C8B-B14F-4D97-AF65-F5344CB8AC3E}">
        <p14:creationId xmlns:p14="http://schemas.microsoft.com/office/powerpoint/2010/main" val="1352979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050">
            <a:extLst>
              <a:ext uri="{FF2B5EF4-FFF2-40B4-BE49-F238E27FC236}">
                <a16:creationId xmlns:a16="http://schemas.microsoft.com/office/drawing/2014/main" id="{F3FE5D8C-C59C-5D8E-FA31-54709B3042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Working with Others</a:t>
            </a:r>
          </a:p>
        </p:txBody>
      </p:sp>
      <p:sp>
        <p:nvSpPr>
          <p:cNvPr id="148483" name="Rectangle 2051">
            <a:extLst>
              <a:ext uri="{FF2B5EF4-FFF2-40B4-BE49-F238E27FC236}">
                <a16:creationId xmlns:a16="http://schemas.microsoft.com/office/drawing/2014/main" id="{47651AE0-1B4D-4138-4973-D465ADA96A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GB" altLang="en-US"/>
              <a:t>Range of behaviours: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Passive</a:t>
            </a:r>
          </a:p>
          <a:p>
            <a:pPr eaLnBrk="1" hangingPunct="1"/>
            <a:r>
              <a:rPr lang="en-GB" altLang="en-US"/>
              <a:t>Aggressive</a:t>
            </a:r>
          </a:p>
          <a:p>
            <a:pPr eaLnBrk="1" hangingPunct="1"/>
            <a:r>
              <a:rPr lang="en-GB" altLang="en-US"/>
              <a:t>Assertive</a:t>
            </a:r>
          </a:p>
          <a:p>
            <a:pPr eaLnBrk="1" hangingPunct="1">
              <a:buFontTx/>
              <a:buNone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7879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D6AC084B-DCF7-E4A0-D2D6-553BB64CF1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39091" y="609600"/>
            <a:ext cx="7065818" cy="1143000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Passive Behaviour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E1E941A9-0DDF-CB88-D750-B59A052F65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2800" dirty="0"/>
          </a:p>
          <a:p>
            <a:pPr eaLnBrk="1" hangingPunct="1">
              <a:lnSpc>
                <a:spcPct val="80000"/>
              </a:lnSpc>
            </a:pPr>
            <a:r>
              <a:rPr lang="en-GB" altLang="en-US" sz="2800" dirty="0"/>
              <a:t>Avoiding upsetting people </a:t>
            </a:r>
          </a:p>
          <a:p>
            <a:pPr eaLnBrk="1" hangingPunct="1">
              <a:lnSpc>
                <a:spcPct val="80000"/>
              </a:lnSpc>
            </a:pPr>
            <a:r>
              <a:rPr lang="en-GB" altLang="en-US" sz="2800" dirty="0"/>
              <a:t>Stating needs in apologetic way</a:t>
            </a:r>
          </a:p>
          <a:p>
            <a:pPr eaLnBrk="1" hangingPunct="1">
              <a:lnSpc>
                <a:spcPct val="80000"/>
              </a:lnSpc>
            </a:pPr>
            <a:r>
              <a:rPr lang="en-GB" altLang="en-US" sz="2800" dirty="0"/>
              <a:t>Covering up your feelings</a:t>
            </a:r>
          </a:p>
          <a:p>
            <a:pPr eaLnBrk="1" hangingPunct="1">
              <a:lnSpc>
                <a:spcPct val="80000"/>
              </a:lnSpc>
            </a:pPr>
            <a:r>
              <a:rPr lang="en-GB" altLang="en-US" sz="2800" dirty="0"/>
              <a:t>Relying on others to know what you want</a:t>
            </a:r>
          </a:p>
          <a:p>
            <a:pPr eaLnBrk="1" hangingPunct="1">
              <a:lnSpc>
                <a:spcPct val="80000"/>
              </a:lnSpc>
            </a:pPr>
            <a:r>
              <a:rPr lang="en-GB" altLang="en-US" sz="2800" dirty="0"/>
              <a:t>Avoiding commitment</a:t>
            </a:r>
          </a:p>
          <a:p>
            <a:pPr eaLnBrk="1" hangingPunct="1">
              <a:lnSpc>
                <a:spcPct val="80000"/>
              </a:lnSpc>
            </a:pPr>
            <a:r>
              <a:rPr lang="en-GB" altLang="en-US" sz="2800" dirty="0"/>
              <a:t>Trying to win approval</a:t>
            </a:r>
          </a:p>
          <a:p>
            <a:pPr eaLnBrk="1" hangingPunct="1">
              <a:lnSpc>
                <a:spcPct val="80000"/>
              </a:lnSpc>
            </a:pPr>
            <a:endParaRPr lang="en-GB" altLang="en-US" sz="2800" dirty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GB" altLang="en-US" sz="2800" dirty="0"/>
              <a:t>They never get what they want and are frustrating to work and interact with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6170369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>
            <a:extLst>
              <a:ext uri="{FF2B5EF4-FFF2-40B4-BE49-F238E27FC236}">
                <a16:creationId xmlns:a16="http://schemas.microsoft.com/office/drawing/2014/main" id="{A51AD0E4-6104-423D-96F8-F0F595F279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          Aggressive </a:t>
            </a:r>
            <a:r>
              <a:rPr lang="en-GB" altLang="en-US" dirty="0"/>
              <a:t>Behaviour</a:t>
            </a:r>
          </a:p>
        </p:txBody>
      </p:sp>
      <p:sp>
        <p:nvSpPr>
          <p:cNvPr id="9219" name="Rectangle 1027">
            <a:extLst>
              <a:ext uri="{FF2B5EF4-FFF2-40B4-BE49-F238E27FC236}">
                <a16:creationId xmlns:a16="http://schemas.microsoft.com/office/drawing/2014/main" id="{ED93923B-EAB1-D417-5771-80EA80624C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GB" altLang="en-US" sz="2800"/>
          </a:p>
          <a:p>
            <a:pPr eaLnBrk="1" hangingPunct="1">
              <a:lnSpc>
                <a:spcPct val="90000"/>
              </a:lnSpc>
            </a:pPr>
            <a:r>
              <a:rPr lang="en-GB" altLang="en-US" sz="2800"/>
              <a:t>Ignoring other’s needs and feelings 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800"/>
              <a:t>Making decisions for others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800"/>
              <a:t>Winning at all costs “My way is the only way”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800"/>
              <a:t>Stating opinion as fact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800"/>
              <a:t>Using ‘put-downs’, sarcasm, gossip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800"/>
              <a:t>Invading personal space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800"/>
              <a:t>Attacking others’ ideas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2800"/>
              <a:t>Are constantly suspicious and emotionally draining</a:t>
            </a:r>
          </a:p>
        </p:txBody>
      </p:sp>
    </p:spTree>
    <p:extLst>
      <p:ext uri="{BB962C8B-B14F-4D97-AF65-F5344CB8AC3E}">
        <p14:creationId xmlns:p14="http://schemas.microsoft.com/office/powerpoint/2010/main" val="316552356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3C47667-2688-B4CD-7803-9C822CB08F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Passive</a:t>
            </a:r>
            <a:r>
              <a:rPr lang="en-GB" altLang="en-US" dirty="0"/>
              <a:t>/Aggressive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CBCF986A-84E2-96E3-2197-A036E5D73B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Inability to approach the source of problem</a:t>
            </a:r>
          </a:p>
          <a:p>
            <a:pPr eaLnBrk="1" hangingPunct="1"/>
            <a:r>
              <a:rPr lang="en-GB" altLang="en-US"/>
              <a:t>Try to rally support rather than tackle the problem directly</a:t>
            </a:r>
          </a:p>
          <a:p>
            <a:pPr eaLnBrk="1" hangingPunct="1"/>
            <a:r>
              <a:rPr lang="en-GB" altLang="en-US"/>
              <a:t>Make negative comments about individual(s) </a:t>
            </a:r>
          </a:p>
          <a:p>
            <a:pPr eaLnBrk="1" hangingPunct="1"/>
            <a:r>
              <a:rPr lang="en-GB" altLang="en-US"/>
              <a:t>Drive a wedge between individuals they see as a threat</a:t>
            </a:r>
          </a:p>
          <a:p>
            <a:pPr eaLnBrk="1" hangingPunct="1">
              <a:buFontTx/>
              <a:buNone/>
            </a:pPr>
            <a:r>
              <a:rPr lang="en-GB" altLang="en-US"/>
              <a:t>Stressed individuals who eventually explode</a:t>
            </a:r>
          </a:p>
        </p:txBody>
      </p:sp>
    </p:spTree>
    <p:extLst>
      <p:ext uri="{BB962C8B-B14F-4D97-AF65-F5344CB8AC3E}">
        <p14:creationId xmlns:p14="http://schemas.microsoft.com/office/powerpoint/2010/main" val="221068824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54D09F11-62AB-C4BD-C5E1-34B88F0530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Assertiveness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5AD8E2F2-DB58-6840-A80B-94F285A4B7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2708275"/>
            <a:ext cx="7772400" cy="34639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GB" altLang="en-US"/>
              <a:t>Assertiveness is saying what you think, want or feel without denying the thoughts, needs or feelings of others</a:t>
            </a:r>
          </a:p>
          <a:p>
            <a:pPr algn="ctr" eaLnBrk="1" hangingPunct="1">
              <a:buFontTx/>
              <a:buNone/>
            </a:pPr>
            <a:endParaRPr lang="en-GB" altLang="en-US"/>
          </a:p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51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>
            <a:extLst>
              <a:ext uri="{FF2B5EF4-FFF2-40B4-BE49-F238E27FC236}">
                <a16:creationId xmlns:a16="http://schemas.microsoft.com/office/drawing/2014/main" id="{A95D26DE-3CEE-E764-6417-2CA39FC211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Assertive Behaviour</a:t>
            </a:r>
          </a:p>
        </p:txBody>
      </p:sp>
      <p:sp>
        <p:nvSpPr>
          <p:cNvPr id="12291" name="Rectangle 1027">
            <a:extLst>
              <a:ext uri="{FF2B5EF4-FFF2-40B4-BE49-F238E27FC236}">
                <a16:creationId xmlns:a16="http://schemas.microsoft.com/office/drawing/2014/main" id="{28E2B714-A08E-6ADD-413B-06FB828422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Stating needs and feelings honestly</a:t>
            </a:r>
          </a:p>
          <a:p>
            <a:pPr eaLnBrk="1" hangingPunct="1"/>
            <a:r>
              <a:rPr lang="en-GB" altLang="en-US"/>
              <a:t>Open gestures, even speaking pace/tone</a:t>
            </a:r>
          </a:p>
          <a:p>
            <a:pPr eaLnBrk="1" hangingPunct="1"/>
            <a:r>
              <a:rPr lang="en-GB" altLang="en-US"/>
              <a:t>Identifying what they want (not don’t want)</a:t>
            </a:r>
          </a:p>
          <a:p>
            <a:pPr eaLnBrk="1" hangingPunct="1"/>
            <a:r>
              <a:rPr lang="en-GB" altLang="en-US"/>
              <a:t>Giving/receiving feedback comfortably</a:t>
            </a:r>
          </a:p>
          <a:p>
            <a:pPr eaLnBrk="1" hangingPunct="1"/>
            <a:r>
              <a:rPr lang="en-GB" altLang="en-US"/>
              <a:t>Think/talk positively about themselves</a:t>
            </a:r>
          </a:p>
          <a:p>
            <a:pPr eaLnBrk="1" hangingPunct="1"/>
            <a:r>
              <a:rPr lang="en-GB" altLang="en-US"/>
              <a:t>Effective, active listening</a:t>
            </a:r>
          </a:p>
        </p:txBody>
      </p:sp>
    </p:spTree>
    <p:extLst>
      <p:ext uri="{BB962C8B-B14F-4D97-AF65-F5344CB8AC3E}">
        <p14:creationId xmlns:p14="http://schemas.microsoft.com/office/powerpoint/2010/main" val="2593936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DA27D323-5A19-B6E0-7571-F1ABAEB7F6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Benefits of Assertive </a:t>
            </a:r>
            <a:r>
              <a:rPr lang="en-GB" altLang="en-US" dirty="0"/>
              <a:t>Behaviour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ABA2B3C9-96C4-74B7-D011-0019792C46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/>
              <a:t>You are more likely to get more of what you want more often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/>
              <a:t>It makes you feel good about yourself and your behaviour (can be as important as achieving successful outcomes from difficult situations)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/>
              <a:t>Perfect for dealing with aggressive and passive behaviour</a:t>
            </a:r>
          </a:p>
        </p:txBody>
      </p:sp>
    </p:spTree>
    <p:extLst>
      <p:ext uri="{BB962C8B-B14F-4D97-AF65-F5344CB8AC3E}">
        <p14:creationId xmlns:p14="http://schemas.microsoft.com/office/powerpoint/2010/main" val="275532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31DF7C77-F87A-30D7-47C0-21DA988F34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Assertiveness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9AF748AC-8F83-5D58-C7A0-E345C3D6C5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2286000"/>
            <a:ext cx="7772400" cy="4114800"/>
          </a:xfrm>
        </p:spPr>
        <p:txBody>
          <a:bodyPr/>
          <a:lstStyle/>
          <a:p>
            <a:pPr eaLnBrk="1" hangingPunct="1"/>
            <a:r>
              <a:rPr lang="en-GB" altLang="en-US"/>
              <a:t>Seems simple in philosophy and action, but is not necessarily easy to put into practice!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Our genetic makeup and environments (previous and present) give us our unique set of feelings and behaviours</a:t>
            </a:r>
          </a:p>
        </p:txBody>
      </p:sp>
    </p:spTree>
    <p:extLst>
      <p:ext uri="{BB962C8B-B14F-4D97-AF65-F5344CB8AC3E}">
        <p14:creationId xmlns:p14="http://schemas.microsoft.com/office/powerpoint/2010/main" val="413598977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3 Categories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2800" u="sng">
                <a:solidFill>
                  <a:srgbClr val="FF0066"/>
                </a:solidFill>
              </a:rPr>
              <a:t>Passive</a:t>
            </a:r>
            <a:r>
              <a:rPr lang="en-US" sz="2800"/>
              <a:t> – do not confront problems &amp; people, dislike ‘rocking the boat’</a:t>
            </a:r>
          </a:p>
          <a:p>
            <a:pPr eaLnBrk="1" hangingPunct="1">
              <a:buFontTx/>
              <a:buNone/>
            </a:pPr>
            <a:endParaRPr lang="en-US" sz="2800" u="sng">
              <a:solidFill>
                <a:srgbClr val="0000FF"/>
              </a:solidFill>
            </a:endParaRPr>
          </a:p>
          <a:p>
            <a:pPr eaLnBrk="1" hangingPunct="1">
              <a:buFontTx/>
              <a:buNone/>
            </a:pPr>
            <a:r>
              <a:rPr lang="en-US" sz="2800" u="sng">
                <a:solidFill>
                  <a:srgbClr val="0000FF"/>
                </a:solidFill>
              </a:rPr>
              <a:t>Aggressive</a:t>
            </a:r>
            <a:r>
              <a:rPr lang="en-US" sz="2800"/>
              <a:t> – ignores other people’s feelings, open &amp; direct, not good at taking criticism</a:t>
            </a:r>
          </a:p>
          <a:p>
            <a:pPr eaLnBrk="1" hangingPunct="1">
              <a:buFontTx/>
              <a:buNone/>
            </a:pPr>
            <a:endParaRPr lang="en-US" sz="2800" u="sng">
              <a:solidFill>
                <a:srgbClr val="0000FF"/>
              </a:solidFill>
            </a:endParaRPr>
          </a:p>
          <a:p>
            <a:pPr eaLnBrk="1" hangingPunct="1">
              <a:buFontTx/>
              <a:buNone/>
            </a:pPr>
            <a:r>
              <a:rPr lang="en-US" sz="2800" i="1" u="sng">
                <a:solidFill>
                  <a:srgbClr val="00CC00"/>
                </a:solidFill>
              </a:rPr>
              <a:t>Assertive</a:t>
            </a:r>
            <a:r>
              <a:rPr lang="en-US" sz="2800"/>
              <a:t> – able to state views/opinions w/o upsetting others, ‘win-win’ situation, proactive</a:t>
            </a:r>
            <a:endParaRPr lang="en-US" sz="2800" u="sng">
              <a:solidFill>
                <a:srgbClr val="00CC00"/>
              </a:solidFill>
            </a:endParaRPr>
          </a:p>
          <a:p>
            <a:pPr eaLnBrk="1" hangingPunct="1">
              <a:buFontTx/>
              <a:buNone/>
            </a:pPr>
            <a:endParaRPr lang="en-US" sz="2800" u="sng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572132BA-E944-2EA0-7FBD-A29BEFAF20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5 Steps to Assertive</a:t>
            </a:r>
            <a:r>
              <a:rPr lang="en-GB" altLang="en-US" dirty="0"/>
              <a:t> Behaviour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FA51A7D2-25FD-9B41-DA60-AA7C8DCA0A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Understand the problem from the other person’s perspective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State your perspective 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Suggest a solution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Ask how they feel about your solution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Listen to their solution if they don’t like yours</a:t>
            </a:r>
          </a:p>
        </p:txBody>
      </p:sp>
    </p:spTree>
    <p:extLst>
      <p:ext uri="{BB962C8B-B14F-4D97-AF65-F5344CB8AC3E}">
        <p14:creationId xmlns:p14="http://schemas.microsoft.com/office/powerpoint/2010/main" val="25069852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49CE4533-3973-2E4A-780F-659CC1526D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5 Steps to Assertive </a:t>
            </a:r>
            <a:r>
              <a:rPr lang="en-GB" altLang="en-US" dirty="0"/>
              <a:t>Behaviour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38DC4502-6CF4-AFC2-11FB-705959CFE5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In Step 2, you must establish anything that is not negotiable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Steps 3, 4 and 5 can be repeated as often as necessary 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Sometimes necessary to re-state your perspective (especially if not negotiable)</a:t>
            </a:r>
          </a:p>
        </p:txBody>
      </p:sp>
    </p:spTree>
    <p:extLst>
      <p:ext uri="{BB962C8B-B14F-4D97-AF65-F5344CB8AC3E}">
        <p14:creationId xmlns:p14="http://schemas.microsoft.com/office/powerpoint/2010/main" val="399819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1D39F99-6DB3-148E-9BC8-17D3657C44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The 5 Steps to Assertive Behaviour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43C0EF19-A65E-A813-42BB-626C6930CA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229600" cy="4525963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“I understand that’s how you see it or what you think/want/feel”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“My understanding is or I think/want/feel”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“I suggest you/we do xyz”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“How do you feel about that?”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Listen to their alternative solution</a:t>
            </a:r>
          </a:p>
        </p:txBody>
      </p:sp>
    </p:spTree>
    <p:extLst>
      <p:ext uri="{BB962C8B-B14F-4D97-AF65-F5344CB8AC3E}">
        <p14:creationId xmlns:p14="http://schemas.microsoft.com/office/powerpoint/2010/main" val="376977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231D679E-F9EA-42DF-B387-5D0C9FAC0B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Steps to Assertive Behaviour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10BD5538-CD55-83E4-5DA6-DC0B4F138C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27432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GB" altLang="en-US" b="1"/>
              <a:t>NEVER USE BUT</a:t>
            </a:r>
          </a:p>
          <a:p>
            <a:pPr algn="ctr" eaLnBrk="1" hangingPunct="1">
              <a:buFontTx/>
              <a:buNone/>
            </a:pPr>
            <a:endParaRPr lang="en-GB" altLang="en-US" b="1"/>
          </a:p>
          <a:p>
            <a:pPr algn="ctr" eaLnBrk="1" hangingPunct="1">
              <a:buFontTx/>
              <a:buNone/>
            </a:pPr>
            <a:r>
              <a:rPr lang="en-GB" altLang="en-US"/>
              <a:t>(and however can be dodgy!)</a:t>
            </a:r>
          </a:p>
          <a:p>
            <a:pPr algn="ctr" eaLnBrk="1" hangingPunct="1">
              <a:buFontTx/>
              <a:buNone/>
            </a:pPr>
            <a:endParaRPr lang="en-GB" altLang="en-US"/>
          </a:p>
          <a:p>
            <a:pPr algn="ctr" eaLnBrk="1" hangingPunct="1">
              <a:buFontTx/>
              <a:buNone/>
            </a:pPr>
            <a:r>
              <a:rPr lang="en-GB" altLang="en-US" b="1"/>
              <a:t>Everything before ‘but’ is a lie!!</a:t>
            </a:r>
          </a:p>
        </p:txBody>
      </p:sp>
    </p:spTree>
    <p:extLst>
      <p:ext uri="{BB962C8B-B14F-4D97-AF65-F5344CB8AC3E}">
        <p14:creationId xmlns:p14="http://schemas.microsoft.com/office/powerpoint/2010/main" val="241220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3302C152-FAAA-57F4-3061-BBC5441948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Assertive Behaviour in</a:t>
            </a:r>
            <a:r>
              <a:rPr lang="en-GB" altLang="en-US" dirty="0"/>
              <a:t> Action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B503C9D-A803-6CB5-ACC1-70AC72C9FB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Making requests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Broken record technique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Scripting 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Fogging </a:t>
            </a:r>
          </a:p>
        </p:txBody>
      </p:sp>
    </p:spTree>
    <p:extLst>
      <p:ext uri="{BB962C8B-B14F-4D97-AF65-F5344CB8AC3E}">
        <p14:creationId xmlns:p14="http://schemas.microsoft.com/office/powerpoint/2010/main" val="26686808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C8F25A9E-F74E-7464-2457-CF70AEF907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Making Requests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3C0E3ADD-6FE6-9134-B32B-3444E4E777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Everyone has the right to ask for what they want and everyone has a right to refuse</a:t>
            </a:r>
          </a:p>
          <a:p>
            <a:pPr eaLnBrk="1" hangingPunct="1"/>
            <a:r>
              <a:rPr lang="en-GB" altLang="en-US"/>
              <a:t>Keep it short and concise</a:t>
            </a:r>
          </a:p>
          <a:p>
            <a:pPr eaLnBrk="1" hangingPunct="1"/>
            <a:r>
              <a:rPr lang="en-GB" altLang="en-US"/>
              <a:t>Don’t sell on flattery</a:t>
            </a:r>
          </a:p>
          <a:p>
            <a:pPr eaLnBrk="1" hangingPunct="1"/>
            <a:r>
              <a:rPr lang="en-GB" altLang="en-US"/>
              <a:t>Don’t apologise for you request “I’m sorry to ask, but…”</a:t>
            </a:r>
          </a:p>
          <a:p>
            <a:pPr eaLnBrk="1" hangingPunct="1"/>
            <a:r>
              <a:rPr lang="en-GB" altLang="en-US"/>
              <a:t>Clear your mind and relax</a:t>
            </a:r>
          </a:p>
        </p:txBody>
      </p:sp>
    </p:spTree>
    <p:extLst>
      <p:ext uri="{BB962C8B-B14F-4D97-AF65-F5344CB8AC3E}">
        <p14:creationId xmlns:p14="http://schemas.microsoft.com/office/powerpoint/2010/main" val="34426005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B1119EA7-9123-2B08-6028-ACFA91BD42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Scripting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DAD384C5-1C07-90A6-74F8-CF43432495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pPr eaLnBrk="1" hangingPunct="1"/>
            <a:r>
              <a:rPr lang="en-GB" altLang="en-US"/>
              <a:t>Prepare a mental or written script</a:t>
            </a:r>
          </a:p>
          <a:p>
            <a:pPr eaLnBrk="1" hangingPunct="1"/>
            <a:r>
              <a:rPr lang="en-GB" altLang="en-US"/>
              <a:t>Explain your perspective</a:t>
            </a:r>
          </a:p>
          <a:p>
            <a:pPr eaLnBrk="1" hangingPunct="1"/>
            <a:r>
              <a:rPr lang="en-GB" altLang="en-US"/>
              <a:t>Acknowledge feelings and empathise</a:t>
            </a:r>
          </a:p>
          <a:p>
            <a:pPr eaLnBrk="1" hangingPunct="1"/>
            <a:r>
              <a:rPr lang="en-GB" altLang="en-US"/>
              <a:t>Make few demands and compromise</a:t>
            </a:r>
          </a:p>
          <a:p>
            <a:pPr eaLnBrk="1" hangingPunct="1"/>
            <a:r>
              <a:rPr lang="en-GB" altLang="en-US"/>
              <a:t>Outline potential consequences</a:t>
            </a:r>
          </a:p>
        </p:txBody>
      </p:sp>
    </p:spTree>
    <p:extLst>
      <p:ext uri="{BB962C8B-B14F-4D97-AF65-F5344CB8AC3E}">
        <p14:creationId xmlns:p14="http://schemas.microsoft.com/office/powerpoint/2010/main" val="16855301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53DE81F5-E93F-84DA-03E5-9084BDE6C3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Broken Record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1780D27B-674E-BD89-9FCF-460217D1C9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Repeating over and over what you want (use with non-negotiables, or when faced with clever, irrelevant arguments)</a:t>
            </a:r>
          </a:p>
          <a:p>
            <a:pPr eaLnBrk="1" hangingPunct="1">
              <a:buFontTx/>
              <a:buNone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63153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26">
            <a:extLst>
              <a:ext uri="{FF2B5EF4-FFF2-40B4-BE49-F238E27FC236}">
                <a16:creationId xmlns:a16="http://schemas.microsoft.com/office/drawing/2014/main" id="{7D267D3D-19C0-494F-312D-C6E1A5A2AA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Fogging</a:t>
            </a:r>
          </a:p>
        </p:txBody>
      </p:sp>
      <p:sp>
        <p:nvSpPr>
          <p:cNvPr id="24579" name="Rectangle 1027">
            <a:extLst>
              <a:ext uri="{FF2B5EF4-FFF2-40B4-BE49-F238E27FC236}">
                <a16:creationId xmlns:a16="http://schemas.microsoft.com/office/drawing/2014/main" id="{703D39D5-3CB8-4820-8D99-66455FC49B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When you disagree, agree in part</a:t>
            </a:r>
          </a:p>
          <a:p>
            <a:pPr eaLnBrk="1" hangingPunct="1"/>
            <a:r>
              <a:rPr lang="en-GB" altLang="en-US" dirty="0"/>
              <a:t>Introduce your counter argument</a:t>
            </a:r>
          </a:p>
          <a:p>
            <a:pPr eaLnBrk="1" hangingPunct="1"/>
            <a:r>
              <a:rPr lang="en-GB" altLang="en-US" dirty="0"/>
              <a:t>Unexpected agreement deflates the other person’s argument</a:t>
            </a:r>
          </a:p>
          <a:p>
            <a:pPr eaLnBrk="1" hangingPunct="1"/>
            <a:r>
              <a:rPr lang="en-GB" altLang="en-US" dirty="0"/>
              <a:t>Limits the hostility by highlighting common ground unexpectedly</a:t>
            </a:r>
          </a:p>
        </p:txBody>
      </p:sp>
    </p:spTree>
    <p:extLst>
      <p:ext uri="{BB962C8B-B14F-4D97-AF65-F5344CB8AC3E}">
        <p14:creationId xmlns:p14="http://schemas.microsoft.com/office/powerpoint/2010/main" val="33520878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Handling criticism </a:t>
            </a:r>
            <a:r>
              <a:rPr lang="en-US" u="sng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in general</a:t>
            </a:r>
          </a:p>
        </p:txBody>
      </p:sp>
      <p:graphicFrame>
        <p:nvGraphicFramePr>
          <p:cNvPr id="13337" name="Group 25"/>
          <p:cNvGraphicFramePr>
            <a:graphicFrameLocks noGrp="1"/>
          </p:cNvGraphicFramePr>
          <p:nvPr>
            <p:ph type="tbl" idx="1"/>
          </p:nvPr>
        </p:nvGraphicFramePr>
        <p:xfrm>
          <a:off x="685800" y="1981200"/>
          <a:ext cx="7772400" cy="3596640"/>
        </p:xfrm>
        <a:graphic>
          <a:graphicData uri="http://schemas.openxmlformats.org/drawingml/2006/table">
            <a:tbl>
              <a:tblPr/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charset="0"/>
                        </a:rPr>
                        <a:t>Passive Response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CC00"/>
                          </a:solidFill>
                          <a:effectLst/>
                          <a:latin typeface="Times New Roman" charset="0"/>
                        </a:rPr>
                        <a:t>Assertive Response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099CC"/>
                          </a:solidFill>
                          <a:effectLst/>
                          <a:latin typeface="Times New Roman" charset="0"/>
                        </a:rPr>
                        <a:t>Aggressive Response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You simply accept criticism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Maintain self esteem if criticism is true and defuse critic’s anger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You simply attack back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7FEC79AD-D344-79ED-5FF6-32A40402A00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25805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b="0"/>
              <a:t>Definition</a:t>
            </a:r>
            <a:endParaRPr lang="en-IN" altLang="en-US" b="0"/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016BBABF-6785-1ED1-2F67-D8C71BACA70F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85750" y="1214438"/>
            <a:ext cx="8229600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200000"/>
              </a:lnSpc>
            </a:pPr>
            <a:r>
              <a:rPr lang="en-US" altLang="en-US" sz="1800" b="1"/>
              <a:t> Assertiveness</a:t>
            </a:r>
            <a:r>
              <a:rPr lang="en-US" altLang="en-US" sz="1800"/>
              <a:t> is a form of communication in which needs or wishes are stated clearly with respect for oneself and the other person in the interaction.</a:t>
            </a:r>
          </a:p>
          <a:p>
            <a:pPr>
              <a:lnSpc>
                <a:spcPct val="200000"/>
              </a:lnSpc>
            </a:pPr>
            <a:r>
              <a:rPr lang="en-US" altLang="en-US" sz="1800"/>
              <a:t>It is a form of persuasive communication.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endParaRPr lang="en-IN" altLang="en-US" sz="1800"/>
          </a:p>
        </p:txBody>
      </p:sp>
      <p:sp>
        <p:nvSpPr>
          <p:cNvPr id="9220" name="AutoShape 5" descr="data:image/jpeg;base64,/9j/4AAQSkZJRgABAQAAAQABAAD/2wCEAAkGBhQSERQUExIUFRQVGBgXFhgYGBcYGBwYGBgXHh4cFxcYGyYfFx8jGRcXHy8gJicpLiwtGCAxNTAqNSgrLCkBCQoKBQUFDQUFDSkYEhgpKSkpKSkpKSkpKSkpKSkpKSkpKSkpKSkpKSkpKSkpKSkpKSkpKSkpKSkpKSkpKSkpKf/AABEIAMoA+gMBIgACEQEDEQH/xAAcAAACAgMBAQAAAAAAAAAAAAAABgUIAwQHAgH/xABREAACAQMCBAICDgQKCAYDAQABAgMABBESIQUGEzEiQVFxBxQWIzI0VGF0gZGTs9JCcqHBFTNSYoKSorGy0SREU2Nkc4O0JTVDlKPCF0XhCP/EABQBAQAAAAAAAAAAAAAAAAAAAAD/xAAUEQEAAAAAAAAAAAAAAAAAAAAA/9oADAMBAAIRAxEAPwB54fwe0i4ZbzGztnboQfChj3Z1QZY6cndsmgJZ9GSX+D7NtDIAEjiYHKqWGoJglRqO2xwPTU9yxAr8OtVdQytbQggjII6SdxUnHYRqmgIoXfbG2/f7cn7aBGa94eujVYWoLLIxXpRavBr06crjDKhOSRjUvpr2k1kVXPDrVWkMgiBSAh9BQFtQTGkamJYZACEgnIpwn4NC6srRIQwAbYbgKVGcehSR9dY4uXrZRgW8QH6inyA8x6FUfUKBb4oOHwTdNrK2PgDeGCMtkn+SE7aQW9O1Ypmsl6hPDbYogOmQRwlSdUgTUAmVDdP4QyMsKcpbFGOSgyGVs+epexyPQNvVWEcDgyD0Y9gQPCP0iSdvWzfafTQJ88toig/wbbszkhE6CRnbpjHvsYZyTIoGF8+2MmtgJZB3jfhsKyZxDH0I9UvYZVtGjGTn4Wy7nHYMcvLdswUGCMhNWkaRgF8aj6zgZPesh4Db+L3iLxY1EIoJ04xkgZ2wMUC1FFYlzEeH2yyqUBHSiKnMgRtLhPEVUhsYBwewwceuOwWNs6IbKzJdWIBijByAcYwnbVgH10yDg0IGBGowVK4A8LLnBUdlI1HcemvScIiCKhjUqqqg1AHwp8EHPfFBDw8EsWleP2pZ+HTg9KHcnXkfB7jQdvXUMs1kS5HDbbRGQC3TgOT49sKpwcLnBOcMMgZFN9vwSCNlZIIkZF0qVRQVXJOFIGwyT9prHDy3bKSRBHk5ydIJOr4Wc+nz9NAqW0tk/hWxs2fUEOIMLrMoTGow5AGe5A3Bxmsiw2q9MzcOtVjYsGkWBWRSGKBciPOS4+EQoAI8zTfBwyJBhY0AyD2HcHIJ9JB3ok4VCxQtFGShJQlQdJY5JXI2JO9Ao8TWzimeJeG2zlFZmPThGAEDZ0qhbGWVc4G5GM7486bRQjScOt1iLNrk9q4VAMAAho9WS3mQoAB88Cmmbl+3eRpHhRnbGWIyTgYHf0Dt6N6yfwLBhB0IsRklPAvhJ7ldtifTQJpms1jMjcOtcZwB0UQZwx/jJY1DDCn4IOdsaqz3K2aICeG24kzHqjMUZID9LJ8EZY4aULgKSSO1M8nL1uw0mCPGrXjSPhDOGPpIyceisg4NBp09GPTpVcaR8FTqUeoMSR89AsWVvZsyh+HW4VtAEggjADOWChkZdS5Ixnfc74qd9yNl8jtvuYvy1uJwmEMrCJAUAVMKBpAzgL6Mam+01t0Crx/hNnbRhxYWz5OkDox5JKsVA8HcuFX+lUK3ELEnw8OtW1AmM9KLxZVWTJ0bagJT6o66BNbq+NShsEMMjOGG4I+cHzrCvCoR2iTyHwR2UMB9gZh6iaBPjksGgmlFjaDpFV8UUYU62whPgyAUMb59D0CWxdQYeH2zklRpMUSE6whVlJTBB1EZ9KkbU4LwyIYxGgxpIwBsVAC/YFAHowKxDgcGkL0kwAQNuwYgkD0DIGw9AoFJpLLWwHD7cKgJbNsCwKqxZCRHoRhpO+o+kAjevdrbW8oDJw2yRDL09TpE3lnK6E0sAQyk6sAqdzTUeBQf7GP4JTIUA6SCCARuMhj29NerPgsEQxHDGgyDsoG4zj7MnHoyaBYENmSo/gyDMozbjpQ5cAjJYaPehght8+H5/DXgGxOpRw6AyLgFBDCSxyysI20gOQwA8tmU7ZpnHL9uF0iCPBIPwR5ZA3+YEj6zWReEQ7e9JsQQMbAhdPhH6Ph22oFm0s7OSHK2Fr19QjMZgVQsjDOGLRg4CHVkDfyoubezQFjw63KJhZG6cO0hGdCDR48HCkjsT54OGReCQBOmIYwn8kKAPI5wPPIG/wA1EXA4FOVgjBxgYUbbY29G21Av8v8AD7O5V82FsjIQMdGI+WGwdPlKsqf0K4dzTYxre3SrGgVZ5gAFUAASNgAAbDFWZjtUTOlVXPoAHmT/AHsT9ZqtnNvx+7+kTfiNQWC5R+IWn0eH8JKl6iOUfiFp9Hh/CSpegKKKKAooooCiiigKKKKAooqM5i4gYLd5R+iUP1GRAf7JNBJ0VCcO4oxvJoWOdMUbqP8AqTK3+FKm6AooooCiiigK8mQAgZGT2Hpx6K9UvcxTlbvhwH6U8qn1e1pjj7QD9VAw0UCigKKKKAooooCiiigKKKKD4arPzb8fu/pE34jVZg1Wfm34/d/SJvxGoLBco/ELT6PD+ElS9RHKPxC0+jw/hJUvQFFFFAUUUUBRRRQFFFFAUveyAf8Aw26PojJ+wg/uphqD54TPDb0f8PMfsjY/uoIyzP8A4x67WX+zcx4/xGm+kvhUmeLL9Dkb+vPH+WnSgKKKKAooooClfmc/6dwv/nzf9tLTRStzT8e4V/z5v+2loGmiiigKKKKAooooCiiigKKKKD4arPzb8fu/pE34jVZg1Wfm34/d/SJvxGoLBco/ELT6PD+ElS9RHKPxC0+jw/hJUvQFFFFAVGca5ihtQvUYl32jiQF5XPoSNd29fYeZFbXE7sxQyyAaiiO4Hp0qTj68Uv8AK/DFjiW4c9S6uEV5pjux1AMET+RGucKg22z3yaD5/DfEZN47KCEeQuLnx/WkMbhfVqNb1pxm4EUpntQJI/gLDKsgl2/QZwmk52w4HrNbQTNfZUCgliAoGWJOAAO5J8higgvdjcRYe7sejCWVTIlwkxTWwUGRAqkDUQCV1Yz6N6bq51BzFNOr3DWvX4XIWiCKmqbQuB1zGf4yN21DQNwArYO9SvJ6x+2JPakr+0+kvvT9bwTamzoEy5jGjGVBxk9higcKjeZVzZ3I9MEo/wDjapKo3mY4s7k/7iX8NqBT5ROb6Inz4bEftlFP1IHJ/wAdh+bhsX7ZB/lT/QFFFFAUUUUBStzZtecLP/EyD7baammlbnD4zwv6Wf8At56BpFFfBX2g+E0i3PPVxdytDwmFJRGdMl1MSLdW9Cad5SPm/aN6eXQEEEZB2IPYg1g4dw2OCNYoY1jjQYVVGAPUPXQKqcG4ug6n8JQSuN+i1qqxE/yeorax+tv6qmeFc1wy2sNzI6QiVQ2JHVcHsVySM4YEZ+apqlK29irhqSNIbVJGYk++lpFGok4VGJVRknbHnQM9reJKoeN0dT2ZGDKfUQcVmrns8R4XxB2tuHTvazQJlbSNdAmR3yxTICnQQNu9OnBuLrcxCRVkTcgrKjRupHcMrbj+6g3qKKKD4arPzb8fu/pE34jVZg1Wfm34/d/SJvxGoLBco/ELT6PD+ElS9RHKPxC0+jw/hJUvQeJZQoLMQANyScAesntUS3OViDg3trn0daP81cE9lDj891dyLI7dFXkSOLJCL0pHjJZezOdOok9tQA7VA8scPMtzFGoUtI6omRsGY4DEeejd8eekDtQWN45zYodra3ia7uCMNEhARAw73Ep8MQI8t2PkDW5wfhphtYY3dS0USIzdgSiAE7+W3nXrg/BIrSFYYgQoyWY7u7n4TyN3dmO5JrZniV1KMAysCrA9iGGCD6wSProNKDiiywvJbK0+keEDMYk/UkkAVh/OBI+eoK55dveIELelLa0yC1tC5eSTH6M0+AAvpVBv6akp414dEJIorieNcCQdaSV44gPhJHIx1BcDKrg4G2e1S/C2D6pkmMscwR4+xRV0geDAzhvhHPmaDbggVFVVUKqgBQBgAAYAAHYAViW6PVMfTfARW6m2gklhpBznUMZO3YitmlPi3GL1LgpbrHOuR4OjKpUYHwrguIj6e2d+1A2VEc3nFhdn/h5/wnqVjJwM4z547Z+aojnL/wAvvPo834bUC9ylHpvgp7rYQD7JZP8AKnqk7ge3E3H/AAcf7J5f8xTjQFFFFAUUUUBSvzdvdcLH/FMfstp6aKV+Z/j3Cx/vpj9lrL/nQNArHPIVVmCliASFGMnA7DO2T2r3SBzn7IF3bXHteCyIXb/SpllNuMgHPvKMSB2JJG4O2KB7tptaKxVl1KDpbZhkZwwHYjsay1GcuPMbeNriWGWRhq1wgiMqd105JyNJG/nUnQFfDWtZ2ro0haVpA76lBCjQulRoUgbjIJyd/FSxz/zDMvSsbP45d5Ct5QxD4crejA7fP6sEPfKd6JuIcTaM5hV4I++VMyRkSlfLO8anHmtN1RPK/LkdjbR28XwUG7H4TMd2dvnJ3/Z5VK5oPtFFFB8NVn5t+P3f0ib8RqswarPzb8fu/pE34jUHduFXMkfCYHiEZdbaFh1GZUwIkJ1MqkjbPkajeXeepLlwh9ptvuIZpHbHpAMQz9oqe5R+IWn0eH8JKl8UFcfZStdF/cJpx751lz5rPGh/ZIkv20ucvcW9rXME4XUYZFk0/wAoDZgPnKk4+fFdP9nvguDbXQHfNvJ9eXj/AGhx/SFcgQb0Fr+H8QSeKOaJtUcihlb0g/3HyI8jWxo9FJHsWFo+EAgK7a3ZUDhT4iDgltlJ3b1MKz33sjGDHV4deLl1QFTbuCzMFUArN5kgD10DJxjjcNnE01xII418z5nyVQN2Y+gUv8mcQSy4b1rtltYnlmkjSQ6SkcsjOiYPnpOdI33qJ5m5hkukhAsJoOnPFKstw9umlkbJ0RdQmZjHrGnbOe9Ng4hYcRQKxgnCuPe5ANSyDOA0T+JW77EUEZa+yKbosOH2klyFwWd3S3jw2cEGTLsDpbcJjwnepjlu3a2tEW5dFkLSO51eEPLI74DHGcasfVUVyjc5ub12TpRmaO3tw0fSLLFGT4Qd2GWfAx2GcbmtvmPlSS6fUt0YlwMp0IJVJHmeopNAwxXCt8Flb1EH+6ozm5c2F0PTBKPtQ0oD2LH+F17N/QWsIwf60UqVs23Jd1EcoLBtiPg3Sdxjt1nHb5qDa4NIG4tJ81oMf+4f/wDlOdL3L3AJIpTLN0tfT6fvesgjWWyS++2SMUw0BRRRQFFFFAUscxH/AMR4Z+tdH7Lcj99M9K/MP/mXDPXdD/4M/uoGivJFeqRed+Lu15aWkTEaSbqcqdwkZxGpx5NLvjz0UGblxpeHzxcPlIkt5A/tOUbMAg1GCUeZVMlWHcL6ezpXOLjjlxHf2+u2aa3Co0bCORpFkcyRu8bqpHhRhqVyPCSV9Bmrz2RIgpMEM84GfGFEMG3pnnKJj9XVQNhrnF3cMl5xS536imC0iOd0jMIkLL6Ms+fWBWrL7IHWJE3EYYF/2VijXc2PQbjQyKf1U+utLhd3DNfyRQWl86tbaZmlVuq8jSRtG7PMw04VXwWI22UYoIIrdZyOJ34P/Oz+zFbdtfX6/B4rc/00ik/xCpvjXKz2yK7ugDtoVSQHJwTgDsTgHYE9qh1TFBv2fOnFIiPfra5HmskZhY+p4zpB9YroPKXN0d9GxCtFLGdM0LEFkYjI3GzKRuGGx+0VzEVucsXhh4taEdrhJoH+fQvUQn5wVI9TGg6+arPzb8fu/pE34jVZg1Wfm34/d/SJvxGoLBco/ELT6PD+ElS9L/A+Jx2/C7aWZ1jjS3gLM3Ye9oN/rIFR7ey5wvyvFb9VJW/woaD57LnD+rwm5wMtGFmH/SdWP9kNVb8eLbzP99WG4h7KfDZYpIurKwdGQ4trk7MpB/8AT+eq/RWrjHvcxwBv0pPL0eH5qDvvI1j0+FWufhSBpj/1DlfsTSPqrFzXArRRqcjE9u+rGVGieLw7ZJZskKANz3wBmojlj2QrSOwt4Z3nSWJNBDQTNsCcbrHjtitpfZIsfN5v/bz/AJKDa4pxx0Z1fh108WojUqwyqy+nSHJI7dxXrh0sLRSS29mIpURtIe36LE6SQM6QSCRjY1gPsl8OPe5I9cM+fs6dR1rzjYLc3E44gydUW+gLb3DD3lZAwkVosMG142IIwDkGg2uK8RJME5ldbWcQuX+F0JlIeGXDZCq2TE/luM+Zqc9pOxzcXE8/80kRRfdwhdQ+Zi1LJ5t4clk1ul3qPSkjTVBcacHXoDDpdsFQfVUhw32ReGRwoplOURRpWK4xkKPCrMnp2BJ+ugi+Xw8Vz0S0sEFtdFWkSWQgiR1eCERdTTHGyyBSdByBgY3NdhrkVtzdwya4a6ubiOGT3sRIiTMydIth3cxhWkKuU2GFUkAt3Db/APlvhfy1P6ko/wDpQOFQnG+Z+hIkMcEtxM6s4SLpjSqlRqkaR1CDLDGe9RZ9lrhXy6P7JPy0jcL5psYeKNcG/t3heOYagkol1PIr+++DDnsoYH4MagBRtQdCh49ft/8ArkUfz7uPV9iIw/bUtwHjC3UCTKpXUWBU4JDI7IwyNj4lO9LEPso8Lz8fh7/zx/etaHJnP3Dre0EUl9AGWW4I8X6LXErKe3mrKfroOjUVD8H5utLo4t7hJDv2zvjGcZA1YyM47ZFTFAUscyr/AKdws/76cfbay/5Uz0u8wzQNLbl7mCNrecSkPIqnHSkQjBPn1B3oGGuMcU5m6c13cRr1Jrq66ECnzjtQsWw9BmYqP5z58jXTDzrY6ggvbcsdgFlRifUFJrmfBLa3W8kuS2qz4ZBqjYkHWfHobI2ZnkNxLt3LxH0UG7zDeyrxHh1qLli8SRQy4ViOrOCGcEeDqdJWID9g2QDuK6AeSrItra0gd/5ToJD9RfOK5NyajTcYtmmC9dpJ7icHZ1bonSDglZIwJU6b9x4xXdKDDHaqi6UUIMYGkAY9Qxilj2O1KR3cTEs8V5OjO2Nb5KurSMANTaHAz6AB2FSXMvNcVmqhg0k0h0wwRjVLI3oVfIDzY7CsHAOESCaS6kXotcKjSQiTWodVC5JC4J0qoyD9tB7574Z1+H3Cr/GIhliPmJYvGhHoOpQPrrnc8iuFkXZZFWQY9DqG2+2uwyEAHOMY3z2x89cctrmIwR9HUYV1RxswwWSN2VWAH6OkDHngUH2OOvvDoc8X4YB5G4c+pYSM/aa9RNvit7k+Lq8aP8m1tN/mkncH/AKDqRqs/Nvx+7+kTfiNVmDVZ+bfj939Im/Eag7/AMrwh+HWqsAVNtCCDuCOklcw5p4LPFcyKl3Mi58I0xHCntvpHlXUuUj/AKBafR4fwkpL5uvRLKSPIaR6hmgRxa3AOfbsuf1Iv7tNZVhuvO/b7mKtqQYrytBoSWVx8uY/9GOvK29yO139sKfuaphYSaxSQ4oI3pXZ/wBbH1Qr+avS210f9dI9UKf51tis0QoIxrO6+XP91HQLG7+XH7lP86mNFehGO1BANaXfytT64R+askNpeeVzD9cJ/NUv0N6zQRDz2FBFJBeD/Wbf7k/mrItpek/x9r9cT/uepCdgDt+31V8iu8bYoIi4hvgT4rRv6Mo/eawe27yIGQpaYQFmPvucLudgN9qY5H1VhurPXFKCNjG4/sNQO/KHBroyxXFx7UMYibpGEz6sShDn3zAwVUeVOxpe9j2bVwuxP/DxfsQD91MNByfmfmaW4nuoRNNEkE3SCxMIwwEaEl3UdQksx2DKMAbGk88lQTPnQ/UJ2YMzMT6fEW1H1g1P39tniHEcfKV/bDGa5pxzmaaZ2VXaOIEqFQkagCRlyNzn0dvmoOoWNvwxiq3FzHbxxjEsDaImlfU4OtlbPTGj4AAJz4tiBUPe80QyoyxMGWa6a4mSPZhFDpjt4V2xqKxiQKdiUC/pAHlQiHoFTHDuaHgt5YNCusuCmr/05O3UT59BYY7Z0nuKDqfIGiHiCPLLEqJbTMrHCKBJLFgqzHBjcHWn8nWy/o10xedbEnAvrUn5po/zVU2eQvjWzOQMAsdWBknAz2GSdh6a+J81BZFeIRR3t9KOkrhYTHM6vJqQxlmCyasBDsFVSBlW2NbvCOfRO6IvtaYuAR0LlGfGM5MUoQjA7qCSK4/ybxaR7RomYlIpnKg74DqhIA9Gcn6zUrJbIVVWRSqnUq4woYeYA7HBNA5+yFxmW4DWkZMUB/j5c4eQecUQ7gEfCc4HkM70kLwVNQOqUgfBQySFFA7BUzjAHYfNRwniLzGcSHJSVlH6uFIB+2pDTvQblkmWAqf9h221xXd4R8auG0f8qLwL+3VS3cXghtriQ91hkI/W0kD+0RXSuRuD+1eH2sHmkS6v1mGpv7RNBOGqz82/H7v6RN+I1WYNVn5t+P3f0ib8RqCwXKPxC0+jw/hJSXzHaASSFe2ScfX2p05R+IWn0eH8JKTOcsLO4B88/b3/AG0CtMN6+Id6GG9e4EoM6SV5kNbEVvRLb4HegjWoRvqokFeNVBlD1mUGtVWNbCyfsoM619IrEsooaf0Cg8zLmsIG9Zs59VAioPcRr3Nc+E4/kn+41j+qstvaM7Ywd9tt+/qoHv2KXzwey/5WPsZh+6myub8hclCXh1v1rq9wFdOmk7QxgJI4wFi0k9u5JNMtv7HdijBuiXYb5klml39OJHI/ZQIt9txLiQ/30J+23j/yri8sOksPQ7j7HIrtt3wt5OIcSdRkCaFfstoz++uO8chMdxOhBBSaUEf0yf30EZWzLwl+gk+2gymPYjOsKSQV7jbBz23rXzUrDvw+X+bdQn+tE4/cKCJoP92T9lfDX3yPqP8AdQPXKNiYhOhPZ427EbPErDY79mFT2DURysvhl/VtW/rWy/vFS+KCO4GmLi7HkHjP1mJanxHS7wUf6Rd/rx/hrTHboT6aDV43Drijhxnr3FvCfU0ik/sWu4Vx3iHA7iSfh8cZMTNO0iyFNYXoxs2ShI1DJA7jvTtHb8YQ/wAdw+Ufzop4z9quwH2UDYarPzb8fu/pE34jVZGzMhjHVCCTHiCEsv1FgD2+aq3c2/H7v6RN+I1BYLlH4hafR4fwkpd514I2oyLuG/YfOmLlH4hafR4fwkrNx+6gjgd7l1SJfhM2wGdh9eTQckMW/wBde9OO1eV4sJnxa2t1cA5wUhYIf+pJpUVIxcrcTmOVtYIAf9tPqb+rCp3+bNBoCVq+vJtU5D7GN6w8d9BH6RFblj9TSuf7q24vYkz/ABvEbxvmToxD9iGgUWiJ8j9lYpICO+3r2p+i9iGwx4xcS/r3Mx/YrAVuQ+xZwxf9RhPzvqc/WXJoOUNfRDvNEPW6f515HGbYd7mH6nBP2DNdpg5KsU+DY2ox59GPP26akrewjT4EaL+qqr/cKDhkfEYm+AXk/wCXDO/+GPFbMMczfAsb9/R7wUB+uRlxXcqKDjMXL3EX+Dw5gP8Ae3EKf2V1GpG15C4kfhCxiHztPKfsAQftrqtFBzkexdcOcy8R0+kQW6J/akZjUjaexVbrjqXF7N5kPcMqn1rFoH1U60UHlEAAAGAOwr1RRQRfGpreFOvcSCJIyGLl2jGdgNWkjX2AAOarR7IvEbWS+mmtpxKsztIdKOoUkKMEuBqJIJyNt6tTJGGBBAIPcEZH1g1Gjla0Ha0tvuY/y0FQ7fLkKiszE4AVSxz6ABXReE8gXf8ABl/14zbj3mZOqoXJjznLlve/CTsR59xirDQWqIMIiqPQoCj9lc/599je9vpGaHikscbDHQbIjHkQDGRkfrA+ugrrkZ7j7RWxb2zSMETxM2wA3JJ2GANzvXUbH/8AzU+ffr5QPRHGSftZhj7KeuVfYZsLGRZVWSaVN1aVgQDjuEUBc+jOcUChwjk+5gjjne2ldJba3VlhUdaJ4U0++QyMpfI81OR6PT9ltjnC2vED85s3H/2Oa7VRQc15c9jsk3MpLJ1umYtaEMGVNLa4tQOMgEDUM1t2XscRLIBc388r4LiNHFsmkEAnRFhiASBnV50/1DcZ5UgumDSqxYALlWZTpDasbdgT3xvsPRQa9tzLYoq4nRQNWkuWBwDhiDJuRkYJ7VvWvMltJkpPGQHEZOoAdQ9kBOxbY+Eb1oT8g2bLjpsCFdQwkk1gP3AYsds7gdgd6xyex1ZMVLRM2nAGqSRtlIIB1Mc4I8/SaBgtbkSRq6/BdQw9RGarZzb8fu/pE34jVZK0s1ijWOMaURQqjc4AGAMnc1W3m34/d/SJvxGoLBco/ELT6PD+ElSxFRPKPxC0+jw/hJUvQfKWLjnCRA+uzkBV0jUahh2e4MIAdgAN+m+fNZB6DTRUTzLwt54QsTIrrLDKusErmKVHwdO++nH10Grbc3RKridWt5I2RWjfxsTICUMZjLdUMFfGN/A2QMGs784WgMY9sR5kCMmDnKyEqjZAwAWBUE4Gdu9RUnKtwZluzLE12rghdLrD0xHJH0xuXB99d9e+5xgCsMPIbiGdDMpaaOIE6SAHS4nmchc/BJmIAzsBvQSljzgj3PtZ43jlIdkDA+JFkdAx28OrQzAH9HG++KxcS59ghkmjOdUEkCSZ8KgTNGNQbBGFEgJG2cbemt2bhUnt5LhGTQYjFIratWA5cMhGxOTgg1H3/LEr3ErK8YilltZjkNrDWzxnSMbEMsffuCfOg3Pdhb4V+rH0SkjtIW06em8aEMjAMMM4ByBjbPesbc7W+qPS6mNutrkJ0iPoqrMHDDI2Yd8dwd8ioy/5EeRpGEqjW0zfBO3VmtJB5+QtiP6Q9FfeL8hGeZpesFPWeeMgElX6FsiEgnDhXg1FTsQcdxmgZb7jMUMYkkcKrEBchskt2CqBqY4zsBnY+iou25wjlu0t4dMimJZmk1EDS+vToAQhz4DnLLjI7nIGbivC5pBbSq0QuLdteDr6TFonjcbeJdnJBwcYxvk1r8r8rtau7tIHMkahsAqNfWuZXIBJwuq4wB3wu9Blk5xhW5W3fId3kRCPGMxiInVp+AT1RsfRk4yK3r7j0MMixySaWbGMhseJtK5YDSuW2GSMmoZeV5UuhcJJGczyuVYMPe5o4FOCP0gYcjyOryrFzRyjNdThhKvTxFhXMnvbRyayURGCMXGBqYErpGMjagnrDjsMzukUgdkzqwGxsSpwxGGwwIJBOCMVocN51t5S6tIkbo04ZWbssDsrNqIC/BUORnIDDPprHy7y9LbzyuXRYmB0wxtKY9RkZjIFkYiE4ONCeE5J9GIq95DmnRoZJo1hD3MsbIr9TXcGUjXkgaV6rZAPi2+D5hOe7C3OkiRdHvmtmOgoI4+oSUcBj4PF27b9q9rzhaGNpBOhVXEZxqJLMMqFXGpsruMA5GSNqXJeQJJEbU0MbssykqZ5NXUtniBZpWLbFycDsNtzvWfj3A5Ypxdxks6tDpVYXm+DFNG2pVZWxiXIIOxG+xNBN8T5rhismvFPUiC5XT+kS2kAHG3iOM+VYbPnGEqOs8UTs/TVRJr1NpjbC+FWz76uxUHBzitLh/Lkr8JW2kIjlYamyOxMvUwQCcHBxgE4Pme9ZouUSLp5jINLPcNgAhgJordNj6R0WOf5woN8c3WumRuummPBY79mbSCm3vgLDSCucnYb1l4Bx1buNpEBCiSSMZ8+m5XOCARnHY9qU7T2Ppolj0tAZLfpdFybhtYjbtIrORGCo7JnDAHsNNTXALC5gk6bdNo3NxPK6qQNcsoKImWyMAuSTnsvpoJCHjTNeSW3RIEcaS9TUuCJCwAC/CzmN/sHpr1bcwRPM8WpQyyGJRq3ZhGHYacZBC5PzgZrDBwyUX0s5MfSeGOIAatYMbSNk/o7mVh/RHz1BJweea5kuolEZS5DRidWAdfaohc4U6gMklfTp8gQaCan5ztVGesG8HUGkM2VwxG4GASFbAJGcbV8l5ygFj7d8Zh0q2Avi8RUYwfPLD5vnqCsuQpo+iomRAsapK8ZmVpFVXBV4tXTcEvsxGpQMDyNSzcvSycNNpI8YkEYjV1DFfBp0kg776RkeWds0GSy52t5J2h1hWDIsecjXriSQdwNGdRAB3Ok4rJbc42zdFWlRZJRGQgbV/G/A8SjThjsDsCdhvWoeWJX1s7xh5Lm2uGChio6KQqVBO5z0jg/PWpZciukBi6qklbBc6T/AKoyFvP9LTt6M0E3wDmSO6RSMLIVZzHnLBRI6AnA2BKHHpwfQal6WOUuVHsSwEiskup5Bg56pc4ZGJ2BQhSvYFARjJpnoPhqs/Nvx+7+kTfiNVmDVZ+bfj939Im/EagsFyj8QtPo8P4SVL1Eco/ELT6PD+ElS9AUUUUBXyvtFAkcT9kFoHlVoV95aZZTq+D4NVt9co29dbHCearma4Ce1/ehI8EhVZPC0anU/UPgK9RSunvgg57imKfgsDly0KMZChkyoOoxkFC3p0kDFYxy9b9f2x0U63fXjfONOojsW07asZxtmgXuZ+ZJ4pJoiBFGYnEUhSUmRzDI3vcq+9xsrLgI25wSD2rXsuabpelbusBmlW2Mb5kKATRzsTKDhnYe1n7FdRcdsE00XHLdvJKZXhRpCCpYjuCpXcds6CVzjODivt1y9byKVeFCCqJ2wdMZJQAjcaSzEEbjJoFoc+SCK6Zok12sLOcMxVpEnuImwcZCnoZHmNRB7VGXvMd10b6OJ1DRi/mMjs+pY0llRFh0nYjQTqOy4UYOdnCfk6zdY1a2iKxqUQadgpOcY8/F4t8779969XvKVpNjqW8bbu2485Dl8+kMdyDtnB70Gpx7jE0FvC8SatWOo5SSXpr0ydTRxeN8sAu3bVk9qhR7IMp1ypB1baLUHZFkOQkPUMiynwadWAFIzghs/o028S4HDcIqSxq6ruoORjbGxBB7EjHmKxe5i16ol9rxhwAAQuBsukeEeEkL4QSMgbdqDS5X4zcTlxPDoAVGRwkiKderKYk3YrgeMbEMNhjFLfFOdbo2yyIIo/bMfWtyNRZFSaBSsudmLJKNxjByN9jTrwrgEFtq6ESx6sZ0+gZwBnsBk4UbDNYU5TtB1cW8fvwKyeHuGOSMfogt4iBjJ3770C4vMNzBPO0nTeEXUcLgGTWC9rA3vQOwUOSdJyTqbt547fne7aNH9rJic2/SLCWNAZ3xoZmBMhVSG1qMHfYbZboeBQIoVYlwGRx5+NFVVbJ3JCqoz8wrBa8qWsZLJbxqdStsOxVtS6R2UBt8DAzQYOL8VmjNtDGIuvOWBZtRjXpx6mIUEM+TsBkbZJO2KiJOb7hCXaOHpLMbVgC+vqhMlxnbRr204zp8WfKmjifCIrhAk0auoIYZ7gjzUjdTgkZB8zWqvKlqHEgt4wwXQDjy0aO3bOjwZ76ds4oFmDnO7wrvHbaNFnMwUy6undvo0LnbUpBbUdjsMDvXpueJ0CvIsCxze2Fix1WZXgcqpdRu4cgDSoyGKjJ1bNh4JBjHSTGmNMY/RiOYx6lJyPRUbw7ke1iSRWiWQy9QSM4yWWSQuR6ANRHbGdKnuBQQdrzndysIViiWYPOrGQSIuIooJAekGLKWEwGC22M58qxQ89SuR0ojrn6TKD1JlQG0imbEaYJ3kAwCPNj6C32XLlvDjpwopGoggb5cKGJPclgi5J74rxLyrasnTNvHp8BAAxgxoEUqRupCAKCCNtqCF4fzXcNcQpPCLZZAoAkSUl3MbMwSYDpqQysOm2GIUnbtUxZcIkFw0zXLujayseSEGvpgYGceFIxj53c+dEfKVorBhbxghdA22A06e3bOgldXfBxmpO3t1jRURQqIAqgdgqjAA+YAUGSiiigKKKKD4arPzb8fu/pE34jVZg1Wfm34/d/SJvxGoLBcon/QLT6PD+ElS2arBYc03ixRqt5chQigATSAAADAADbCs/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E1Wfm34/d/SJvxGo91t78tuvvpfzUnX/ABCVpZGaVyxdiSWYkkk5JJO5oP/Z">
            <a:extLst>
              <a:ext uri="{FF2B5EF4-FFF2-40B4-BE49-F238E27FC236}">
                <a16:creationId xmlns:a16="http://schemas.microsoft.com/office/drawing/2014/main" id="{5C5C073F-5A6B-1CEF-B06A-25C1A49B6A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1" name="AutoShape 7" descr="data:image/jpeg;base64,/9j/4AAQSkZJRgABAQAAAQABAAD/2wCEAAkGBhQSERQUExIUFRQVGBgXFhgYGBcYGBwYGBgXHh4cFxcYGyYfFx8jGRcXHy8gJicpLiwtGCAxNTAqNSgrLCkBCQoKBQUFDQUFDSkYEhgpKSkpKSkpKSkpKSkpKSkpKSkpKSkpKSkpKSkpKSkpKSkpKSkpKSkpKSkpKSkpKSkpKf/AABEIAMoA+gMBIgACEQEDEQH/xAAcAAACAgMBAQAAAAAAAAAAAAAABgUIAwQHAgH/xABREAACAQMCBAICDgQKCAYDAQABAgMABBESIQUGEzEiQVFxBxQWIzI0VGF0gZGTs9JCcqHBFTNSYoKSorGy0SREU2Nkc4O0JTVDlKPCF0XhCP/EABQBAQAAAAAAAAAAAAAAAAAAAAD/xAAUEQEAAAAAAAAAAAAAAAAAAAAA/9oADAMBAAIRAxEAPwB54fwe0i4ZbzGztnboQfChj3Z1QZY6cndsmgJZ9GSX+D7NtDIAEjiYHKqWGoJglRqO2xwPTU9yxAr8OtVdQytbQggjII6SdxUnHYRqmgIoXfbG2/f7cn7aBGa94eujVYWoLLIxXpRavBr06crjDKhOSRjUvpr2k1kVXPDrVWkMgiBSAh9BQFtQTGkamJYZACEgnIpwn4NC6srRIQwAbYbgKVGcehSR9dY4uXrZRgW8QH6inyA8x6FUfUKBb4oOHwTdNrK2PgDeGCMtkn+SE7aQW9O1Ypmsl6hPDbYogOmQRwlSdUgTUAmVDdP4QyMsKcpbFGOSgyGVs+epexyPQNvVWEcDgyD0Y9gQPCP0iSdvWzfafTQJ88toig/wbbszkhE6CRnbpjHvsYZyTIoGF8+2MmtgJZB3jfhsKyZxDH0I9UvYZVtGjGTn4Wy7nHYMcvLdswUGCMhNWkaRgF8aj6zgZPesh4Db+L3iLxY1EIoJ04xkgZ2wMUC1FFYlzEeH2yyqUBHSiKnMgRtLhPEVUhsYBwewwceuOwWNs6IbKzJdWIBijByAcYwnbVgH10yDg0IGBGowVK4A8LLnBUdlI1HcemvScIiCKhjUqqqg1AHwp8EHPfFBDw8EsWleP2pZ+HTg9KHcnXkfB7jQdvXUMs1kS5HDbbRGQC3TgOT49sKpwcLnBOcMMgZFN9vwSCNlZIIkZF0qVRQVXJOFIGwyT9prHDy3bKSRBHk5ydIJOr4Wc+nz9NAqW0tk/hWxs2fUEOIMLrMoTGow5AGe5A3Bxmsiw2q9MzcOtVjYsGkWBWRSGKBciPOS4+EQoAI8zTfBwyJBhY0AyD2HcHIJ9JB3ok4VCxQtFGShJQlQdJY5JXI2JO9Ao8TWzimeJeG2zlFZmPThGAEDZ0qhbGWVc4G5GM7486bRQjScOt1iLNrk9q4VAMAAho9WS3mQoAB88Cmmbl+3eRpHhRnbGWIyTgYHf0Dt6N6yfwLBhB0IsRklPAvhJ7ldtifTQJpms1jMjcOtcZwB0UQZwx/jJY1DDCn4IOdsaqz3K2aICeG24kzHqjMUZID9LJ8EZY4aULgKSSO1M8nL1uw0mCPGrXjSPhDOGPpIyceisg4NBp09GPTpVcaR8FTqUeoMSR89AsWVvZsyh+HW4VtAEggjADOWChkZdS5Ixnfc74qd9yNl8jtvuYvy1uJwmEMrCJAUAVMKBpAzgL6Mam+01t0Crx/hNnbRhxYWz5OkDox5JKsVA8HcuFX+lUK3ELEnw8OtW1AmM9KLxZVWTJ0bagJT6o66BNbq+NShsEMMjOGG4I+cHzrCvCoR2iTyHwR2UMB9gZh6iaBPjksGgmlFjaDpFV8UUYU62whPgyAUMb59D0CWxdQYeH2zklRpMUSE6whVlJTBB1EZ9KkbU4LwyIYxGgxpIwBsVAC/YFAHowKxDgcGkL0kwAQNuwYgkD0DIGw9AoFJpLLWwHD7cKgJbNsCwKqxZCRHoRhpO+o+kAjevdrbW8oDJw2yRDL09TpE3lnK6E0sAQyk6sAqdzTUeBQf7GP4JTIUA6SCCARuMhj29NerPgsEQxHDGgyDsoG4zj7MnHoyaBYENmSo/gyDMozbjpQ5cAjJYaPehght8+H5/DXgGxOpRw6AyLgFBDCSxyysI20gOQwA8tmU7ZpnHL9uF0iCPBIPwR5ZA3+YEj6zWReEQ7e9JsQQMbAhdPhH6Ph22oFm0s7OSHK2Fr19QjMZgVQsjDOGLRg4CHVkDfyoubezQFjw63KJhZG6cO0hGdCDR48HCkjsT54OGReCQBOmIYwn8kKAPI5wPPIG/wA1EXA4FOVgjBxgYUbbY29G21Av8v8AD7O5V82FsjIQMdGI+WGwdPlKsqf0K4dzTYxre3SrGgVZ5gAFUAASNgAAbDFWZjtUTOlVXPoAHmT/AHsT9ZqtnNvx+7+kTfiNQWC5R+IWn0eH8JKl6iOUfiFp9Hh/CSpegKKKKAooooCiiigKKKKAooqM5i4gYLd5R+iUP1GRAf7JNBJ0VCcO4oxvJoWOdMUbqP8AqTK3+FKm6AooooCiiigK8mQAgZGT2Hpx6K9UvcxTlbvhwH6U8qn1e1pjj7QD9VAw0UCigKKKKAooooCiiigKKKKD4arPzb8fu/pE34jVZg1Wfm34/d/SJvxGoLBco/ELT6PD+ElS9RHKPxC0+jw/hJUvQFFFFAUUUUBRRRQFFFFAUveyAf8Aw26PojJ+wg/uphqD54TPDb0f8PMfsjY/uoIyzP8A4x67WX+zcx4/xGm+kvhUmeLL9Dkb+vPH+WnSgKKKKAooooClfmc/6dwv/nzf9tLTRStzT8e4V/z5v+2loGmiiigKKKKAooooCiiigKKKKD4arPzb8fu/pE34jVZg1Wfm34/d/SJvxGoLBco/ELT6PD+ElS9RHKPxC0+jw/hJUvQFFFFAVGca5ihtQvUYl32jiQF5XPoSNd29fYeZFbXE7sxQyyAaiiO4Hp0qTj68Uv8AK/DFjiW4c9S6uEV5pjux1AMET+RGucKg22z3yaD5/DfEZN47KCEeQuLnx/WkMbhfVqNb1pxm4EUpntQJI/gLDKsgl2/QZwmk52w4HrNbQTNfZUCgliAoGWJOAAO5J8higgvdjcRYe7sejCWVTIlwkxTWwUGRAqkDUQCV1Yz6N6bq51BzFNOr3DWvX4XIWiCKmqbQuB1zGf4yN21DQNwArYO9SvJ6x+2JPakr+0+kvvT9bwTamzoEy5jGjGVBxk9higcKjeZVzZ3I9MEo/wDjapKo3mY4s7k/7iX8NqBT5ROb6Inz4bEftlFP1IHJ/wAdh+bhsX7ZB/lT/QFFFFAUUUUBStzZtecLP/EyD7baammlbnD4zwv6Wf8At56BpFFfBX2g+E0i3PPVxdytDwmFJRGdMl1MSLdW9Cad5SPm/aN6eXQEEEZB2IPYg1g4dw2OCNYoY1jjQYVVGAPUPXQKqcG4ug6n8JQSuN+i1qqxE/yeorax+tv6qmeFc1wy2sNzI6QiVQ2JHVcHsVySM4YEZ+apqlK29irhqSNIbVJGYk++lpFGok4VGJVRknbHnQM9reJKoeN0dT2ZGDKfUQcVmrns8R4XxB2tuHTvazQJlbSNdAmR3yxTICnQQNu9OnBuLrcxCRVkTcgrKjRupHcMrbj+6g3qKKKD4arPzb8fu/pE34jVZg1Wfm34/d/SJvxGoLBco/ELT6PD+ElS9RHKPxC0+jw/hJUvQeJZQoLMQANyScAesntUS3OViDg3trn0daP81cE9lDj891dyLI7dFXkSOLJCL0pHjJZezOdOok9tQA7VA8scPMtzFGoUtI6omRsGY4DEeejd8eekDtQWN45zYodra3ia7uCMNEhARAw73Ep8MQI8t2PkDW5wfhphtYY3dS0USIzdgSiAE7+W3nXrg/BIrSFYYgQoyWY7u7n4TyN3dmO5JrZniV1KMAysCrA9iGGCD6wSProNKDiiywvJbK0+keEDMYk/UkkAVh/OBI+eoK55dveIELelLa0yC1tC5eSTH6M0+AAvpVBv6akp414dEJIorieNcCQdaSV44gPhJHIx1BcDKrg4G2e1S/C2D6pkmMscwR4+xRV0geDAzhvhHPmaDbggVFVVUKqgBQBgAAYAAHYAViW6PVMfTfARW6m2gklhpBznUMZO3YitmlPi3GL1LgpbrHOuR4OjKpUYHwrguIj6e2d+1A2VEc3nFhdn/h5/wnqVjJwM4z547Z+aojnL/wAvvPo834bUC9ylHpvgp7rYQD7JZP8AKnqk7ge3E3H/AAcf7J5f8xTjQFFFFAUUUUBSvzdvdcLH/FMfstp6aKV+Z/j3Cx/vpj9lrL/nQNArHPIVVmCliASFGMnA7DO2T2r3SBzn7IF3bXHteCyIXb/SpllNuMgHPvKMSB2JJG4O2KB7tptaKxVl1KDpbZhkZwwHYjsay1GcuPMbeNriWGWRhq1wgiMqd105JyNJG/nUnQFfDWtZ2ro0haVpA76lBCjQulRoUgbjIJyd/FSxz/zDMvSsbP45d5Ct5QxD4crejA7fP6sEPfKd6JuIcTaM5hV4I++VMyRkSlfLO8anHmtN1RPK/LkdjbR28XwUG7H4TMd2dvnJ3/Z5VK5oPtFFFB8NVn5t+P3f0ib8RqswarPzb8fu/pE34jUHduFXMkfCYHiEZdbaFh1GZUwIkJ1MqkjbPkajeXeepLlwh9ptvuIZpHbHpAMQz9oqe5R+IWn0eH8JKl8UFcfZStdF/cJpx751lz5rPGh/ZIkv20ucvcW9rXME4XUYZFk0/wAoDZgPnKk4+fFdP9nvguDbXQHfNvJ9eXj/AGhx/SFcgQb0Fr+H8QSeKOaJtUcihlb0g/3HyI8jWxo9FJHsWFo+EAgK7a3ZUDhT4iDgltlJ3b1MKz33sjGDHV4deLl1QFTbuCzMFUArN5kgD10DJxjjcNnE01xII418z5nyVQN2Y+gUv8mcQSy4b1rtltYnlmkjSQ6SkcsjOiYPnpOdI33qJ5m5hkukhAsJoOnPFKstw9umlkbJ0RdQmZjHrGnbOe9Ng4hYcRQKxgnCuPe5ANSyDOA0T+JW77EUEZa+yKbosOH2klyFwWd3S3jw2cEGTLsDpbcJjwnepjlu3a2tEW5dFkLSO51eEPLI74DHGcasfVUVyjc5ub12TpRmaO3tw0fSLLFGT4Qd2GWfAx2GcbmtvmPlSS6fUt0YlwMp0IJVJHmeopNAwxXCt8Flb1EH+6ozm5c2F0PTBKPtQ0oD2LH+F17N/QWsIwf60UqVs23Jd1EcoLBtiPg3Sdxjt1nHb5qDa4NIG4tJ81oMf+4f/wDlOdL3L3AJIpTLN0tfT6fvesgjWWyS++2SMUw0BRRRQFFFFAUscxH/AMR4Z+tdH7Lcj99M9K/MP/mXDPXdD/4M/uoGivJFeqRed+Lu15aWkTEaSbqcqdwkZxGpx5NLvjz0UGblxpeHzxcPlIkt5A/tOUbMAg1GCUeZVMlWHcL6ezpXOLjjlxHf2+u2aa3Co0bCORpFkcyRu8bqpHhRhqVyPCSV9Bmrz2RIgpMEM84GfGFEMG3pnnKJj9XVQNhrnF3cMl5xS536imC0iOd0jMIkLL6Ms+fWBWrL7IHWJE3EYYF/2VijXc2PQbjQyKf1U+utLhd3DNfyRQWl86tbaZmlVuq8jSRtG7PMw04VXwWI22UYoIIrdZyOJ34P/Oz+zFbdtfX6/B4rc/00ik/xCpvjXKz2yK7ugDtoVSQHJwTgDsTgHYE9qh1TFBv2fOnFIiPfra5HmskZhY+p4zpB9YroPKXN0d9GxCtFLGdM0LEFkYjI3GzKRuGGx+0VzEVucsXhh4taEdrhJoH+fQvUQn5wVI9TGg6+arPzb8fu/pE34jVZg1Wfm34/d/SJvxGoLBco/ELT6PD+ElS9L/A+Jx2/C7aWZ1jjS3gLM3Ye9oN/rIFR7ey5wvyvFb9VJW/woaD57LnD+rwm5wMtGFmH/SdWP9kNVb8eLbzP99WG4h7KfDZYpIurKwdGQ4trk7MpB/8AT+eq/RWrjHvcxwBv0pPL0eH5qDvvI1j0+FWufhSBpj/1DlfsTSPqrFzXArRRqcjE9u+rGVGieLw7ZJZskKANz3wBmojlj2QrSOwt4Z3nSWJNBDQTNsCcbrHjtitpfZIsfN5v/bz/AJKDa4pxx0Z1fh108WojUqwyqy+nSHJI7dxXrh0sLRSS29mIpURtIe36LE6SQM6QSCRjY1gPsl8OPe5I9cM+fs6dR1rzjYLc3E44gydUW+gLb3DD3lZAwkVosMG142IIwDkGg2uK8RJME5ldbWcQuX+F0JlIeGXDZCq2TE/luM+Zqc9pOxzcXE8/80kRRfdwhdQ+Zi1LJ5t4clk1ul3qPSkjTVBcacHXoDDpdsFQfVUhw32ReGRwoplOURRpWK4xkKPCrMnp2BJ+ugi+Xw8Vz0S0sEFtdFWkSWQgiR1eCERdTTHGyyBSdByBgY3NdhrkVtzdwya4a6ubiOGT3sRIiTMydIth3cxhWkKuU2GFUkAt3Db/APlvhfy1P6ko/wDpQOFQnG+Z+hIkMcEtxM6s4SLpjSqlRqkaR1CDLDGe9RZ9lrhXy6P7JPy0jcL5psYeKNcG/t3heOYagkol1PIr+++DDnsoYH4MagBRtQdCh49ft/8ArkUfz7uPV9iIw/bUtwHjC3UCTKpXUWBU4JDI7IwyNj4lO9LEPso8Lz8fh7/zx/etaHJnP3Dre0EUl9AGWW4I8X6LXErKe3mrKfroOjUVD8H5utLo4t7hJDv2zvjGcZA1YyM47ZFTFAUscyr/AKdws/76cfbay/5Uz0u8wzQNLbl7mCNrecSkPIqnHSkQjBPn1B3oGGuMcU5m6c13cRr1Jrq66ECnzjtQsWw9BmYqP5z58jXTDzrY6ggvbcsdgFlRifUFJrmfBLa3W8kuS2qz4ZBqjYkHWfHobI2ZnkNxLt3LxH0UG7zDeyrxHh1qLli8SRQy4ViOrOCGcEeDqdJWID9g2QDuK6AeSrItra0gd/5ToJD9RfOK5NyajTcYtmmC9dpJ7icHZ1bonSDglZIwJU6b9x4xXdKDDHaqi6UUIMYGkAY9Qxilj2O1KR3cTEs8V5OjO2Nb5KurSMANTaHAz6AB2FSXMvNcVmqhg0k0h0wwRjVLI3oVfIDzY7CsHAOESCaS6kXotcKjSQiTWodVC5JC4J0qoyD9tB7574Z1+H3Cr/GIhliPmJYvGhHoOpQPrrnc8iuFkXZZFWQY9DqG2+2uwyEAHOMY3z2x89cctrmIwR9HUYV1RxswwWSN2VWAH6OkDHngUH2OOvvDoc8X4YB5G4c+pYSM/aa9RNvit7k+Lq8aP8m1tN/mkncH/AKDqRqs/Nvx+7+kTfiNVmDVZ+bfj939Im/Eag7/AMrwh+HWqsAVNtCCDuCOklcw5p4LPFcyKl3Mi58I0xHCntvpHlXUuUj/AKBafR4fwkpL5uvRLKSPIaR6hmgRxa3AOfbsuf1Iv7tNZVhuvO/b7mKtqQYrytBoSWVx8uY/9GOvK29yO139sKfuaphYSaxSQ4oI3pXZ/wBbH1Qr+avS210f9dI9UKf51tis0QoIxrO6+XP91HQLG7+XH7lP86mNFehGO1BANaXfytT64R+askNpeeVzD9cJ/NUv0N6zQRDz2FBFJBeD/Wbf7k/mrItpek/x9r9cT/uepCdgDt+31V8iu8bYoIi4hvgT4rRv6Mo/eawe27yIGQpaYQFmPvucLudgN9qY5H1VhurPXFKCNjG4/sNQO/KHBroyxXFx7UMYibpGEz6sShDn3zAwVUeVOxpe9j2bVwuxP/DxfsQD91MNByfmfmaW4nuoRNNEkE3SCxMIwwEaEl3UdQksx2DKMAbGk88lQTPnQ/UJ2YMzMT6fEW1H1g1P39tniHEcfKV/bDGa5pxzmaaZ2VXaOIEqFQkagCRlyNzn0dvmoOoWNvwxiq3FzHbxxjEsDaImlfU4OtlbPTGj4AAJz4tiBUPe80QyoyxMGWa6a4mSPZhFDpjt4V2xqKxiQKdiUC/pAHlQiHoFTHDuaHgt5YNCusuCmr/05O3UT59BYY7Z0nuKDqfIGiHiCPLLEqJbTMrHCKBJLFgqzHBjcHWn8nWy/o10xedbEnAvrUn5po/zVU2eQvjWzOQMAsdWBknAz2GSdh6a+J81BZFeIRR3t9KOkrhYTHM6vJqQxlmCyasBDsFVSBlW2NbvCOfRO6IvtaYuAR0LlGfGM5MUoQjA7qCSK4/ybxaR7RomYlIpnKg74DqhIA9Gcn6zUrJbIVVWRSqnUq4woYeYA7HBNA5+yFxmW4DWkZMUB/j5c4eQecUQ7gEfCc4HkM70kLwVNQOqUgfBQySFFA7BUzjAHYfNRwniLzGcSHJSVlH6uFIB+2pDTvQblkmWAqf9h221xXd4R8auG0f8qLwL+3VS3cXghtriQ91hkI/W0kD+0RXSuRuD+1eH2sHmkS6v1mGpv7RNBOGqz82/H7v6RN+I1WYNVn5t+P3f0ib8RqCwXKPxC0+jw/hJSXzHaASSFe2ScfX2p05R+IWn0eH8JKTOcsLO4B88/b3/AG0CtMN6+Id6GG9e4EoM6SV5kNbEVvRLb4HegjWoRvqokFeNVBlD1mUGtVWNbCyfsoM619IrEsooaf0Cg8zLmsIG9Zs59VAioPcRr3Nc+E4/kn+41j+qstvaM7Ywd9tt+/qoHv2KXzwey/5WPsZh+6myub8hclCXh1v1rq9wFdOmk7QxgJI4wFi0k9u5JNMtv7HdijBuiXYb5klml39OJHI/ZQIt9txLiQ/30J+23j/yri8sOksPQ7j7HIrtt3wt5OIcSdRkCaFfstoz++uO8chMdxOhBBSaUEf0yf30EZWzLwl+gk+2gymPYjOsKSQV7jbBz23rXzUrDvw+X+bdQn+tE4/cKCJoP92T9lfDX3yPqP8AdQPXKNiYhOhPZ427EbPErDY79mFT2DURysvhl/VtW/rWy/vFS+KCO4GmLi7HkHjP1mJanxHS7wUf6Rd/rx/hrTHboT6aDV43Drijhxnr3FvCfU0ik/sWu4Vx3iHA7iSfh8cZMTNO0iyFNYXoxs2ShI1DJA7jvTtHb8YQ/wAdw+Ufzop4z9quwH2UDYarPzb8fu/pE34jVZGzMhjHVCCTHiCEsv1FgD2+aq3c2/H7v6RN+I1BYLlH4hafR4fwkpd514I2oyLuG/YfOmLlH4hafR4fwkrNx+6gjgd7l1SJfhM2wGdh9eTQckMW/wBde9OO1eV4sJnxa2t1cA5wUhYIf+pJpUVIxcrcTmOVtYIAf9tPqb+rCp3+bNBoCVq+vJtU5D7GN6w8d9BH6RFblj9TSuf7q24vYkz/ABvEbxvmToxD9iGgUWiJ8j9lYpICO+3r2p+i9iGwx4xcS/r3Mx/YrAVuQ+xZwxf9RhPzvqc/WXJoOUNfRDvNEPW6f515HGbYd7mH6nBP2DNdpg5KsU+DY2ox59GPP26akrewjT4EaL+qqr/cKDhkfEYm+AXk/wCXDO/+GPFbMMczfAsb9/R7wUB+uRlxXcqKDjMXL3EX+Dw5gP8Ae3EKf2V1GpG15C4kfhCxiHztPKfsAQftrqtFBzkexdcOcy8R0+kQW6J/akZjUjaexVbrjqXF7N5kPcMqn1rFoH1U60UHlEAAAGAOwr1RRQRfGpreFOvcSCJIyGLl2jGdgNWkjX2AAOarR7IvEbWS+mmtpxKsztIdKOoUkKMEuBqJIJyNt6tTJGGBBAIPcEZH1g1Gjla0Ha0tvuY/y0FQ7fLkKiszE4AVSxz6ABXReE8gXf8ABl/14zbj3mZOqoXJjznLlve/CTsR59xirDQWqIMIiqPQoCj9lc/599je9vpGaHikscbDHQbIjHkQDGRkfrA+ugrrkZ7j7RWxb2zSMETxM2wA3JJ2GANzvXUbH/8AzU+ffr5QPRHGSftZhj7KeuVfYZsLGRZVWSaVN1aVgQDjuEUBc+jOcUChwjk+5gjjne2ldJba3VlhUdaJ4U0++QyMpfI81OR6PT9ltjnC2vED85s3H/2Oa7VRQc15c9jsk3MpLJ1umYtaEMGVNLa4tQOMgEDUM1t2XscRLIBc388r4LiNHFsmkEAnRFhiASBnV50/1DcZ5UgumDSqxYALlWZTpDasbdgT3xvsPRQa9tzLYoq4nRQNWkuWBwDhiDJuRkYJ7VvWvMltJkpPGQHEZOoAdQ9kBOxbY+Eb1oT8g2bLjpsCFdQwkk1gP3AYsds7gdgd6xyex1ZMVLRM2nAGqSRtlIIB1Mc4I8/SaBgtbkSRq6/BdQw9RGarZzb8fu/pE34jVZK0s1ijWOMaURQqjc4AGAMnc1W3m34/d/SJvxGoLBco/ELT6PD+ElSxFRPKPxC0+jw/hJUvQfKWLjnCRA+uzkBV0jUahh2e4MIAdgAN+m+fNZB6DTRUTzLwt54QsTIrrLDKusErmKVHwdO++nH10Grbc3RKridWt5I2RWjfxsTICUMZjLdUMFfGN/A2QMGs784WgMY9sR5kCMmDnKyEqjZAwAWBUE4Gdu9RUnKtwZluzLE12rghdLrD0xHJH0xuXB99d9e+5xgCsMPIbiGdDMpaaOIE6SAHS4nmchc/BJmIAzsBvQSljzgj3PtZ43jlIdkDA+JFkdAx28OrQzAH9HG++KxcS59ghkmjOdUEkCSZ8KgTNGNQbBGFEgJG2cbemt2bhUnt5LhGTQYjFIratWA5cMhGxOTgg1H3/LEr3ErK8YilltZjkNrDWzxnSMbEMsffuCfOg3Pdhb4V+rH0SkjtIW06em8aEMjAMMM4ByBjbPesbc7W+qPS6mNutrkJ0iPoqrMHDDI2Yd8dwd8ioy/5EeRpGEqjW0zfBO3VmtJB5+QtiP6Q9FfeL8hGeZpesFPWeeMgElX6FsiEgnDhXg1FTsQcdxmgZb7jMUMYkkcKrEBchskt2CqBqY4zsBnY+iou25wjlu0t4dMimJZmk1EDS+vToAQhz4DnLLjI7nIGbivC5pBbSq0QuLdteDr6TFonjcbeJdnJBwcYxvk1r8r8rtau7tIHMkahsAqNfWuZXIBJwuq4wB3wu9Blk5xhW5W3fId3kRCPGMxiInVp+AT1RsfRk4yK3r7j0MMixySaWbGMhseJtK5YDSuW2GSMmoZeV5UuhcJJGczyuVYMPe5o4FOCP0gYcjyOryrFzRyjNdThhKvTxFhXMnvbRyayURGCMXGBqYErpGMjagnrDjsMzukUgdkzqwGxsSpwxGGwwIJBOCMVocN51t5S6tIkbo04ZWbssDsrNqIC/BUORnIDDPprHy7y9LbzyuXRYmB0wxtKY9RkZjIFkYiE4ONCeE5J9GIq95DmnRoZJo1hD3MsbIr9TXcGUjXkgaV6rZAPi2+D5hOe7C3OkiRdHvmtmOgoI4+oSUcBj4PF27b9q9rzhaGNpBOhVXEZxqJLMMqFXGpsruMA5GSNqXJeQJJEbU0MbssykqZ5NXUtniBZpWLbFycDsNtzvWfj3A5Ypxdxks6tDpVYXm+DFNG2pVZWxiXIIOxG+xNBN8T5rhismvFPUiC5XT+kS2kAHG3iOM+VYbPnGEqOs8UTs/TVRJr1NpjbC+FWz76uxUHBzitLh/Lkr8JW2kIjlYamyOxMvUwQCcHBxgE4Pme9ZouUSLp5jINLPcNgAhgJordNj6R0WOf5woN8c3WumRuummPBY79mbSCm3vgLDSCucnYb1l4Bx1buNpEBCiSSMZ8+m5XOCARnHY9qU7T2Ppolj0tAZLfpdFybhtYjbtIrORGCo7JnDAHsNNTXALC5gk6bdNo3NxPK6qQNcsoKImWyMAuSTnsvpoJCHjTNeSW3RIEcaS9TUuCJCwAC/CzmN/sHpr1bcwRPM8WpQyyGJRq3ZhGHYacZBC5PzgZrDBwyUX0s5MfSeGOIAatYMbSNk/o7mVh/RHz1BJweea5kuolEZS5DRidWAdfaohc4U6gMklfTp8gQaCan5ztVGesG8HUGkM2VwxG4GASFbAJGcbV8l5ygFj7d8Zh0q2Avi8RUYwfPLD5vnqCsuQpo+iomRAsapK8ZmVpFVXBV4tXTcEvsxGpQMDyNSzcvSycNNpI8YkEYjV1DFfBp0kg776RkeWds0GSy52t5J2h1hWDIsecjXriSQdwNGdRAB3Ok4rJbc42zdFWlRZJRGQgbV/G/A8SjThjsDsCdhvWoeWJX1s7xh5Lm2uGChio6KQqVBO5z0jg/PWpZciukBi6qklbBc6T/AKoyFvP9LTt6M0E3wDmSO6RSMLIVZzHnLBRI6AnA2BKHHpwfQal6WOUuVHsSwEiskup5Bg56pc4ZGJ2BQhSvYFARjJpnoPhqs/Nvx+7+kTfiNVmDVZ+bfj939Im/EagsFyj8QtPo8P4SVL1Eco/ELT6PD+ElS9AUUUUBXyvtFAkcT9kFoHlVoV95aZZTq+D4NVt9co29dbHCearma4Ce1/ehI8EhVZPC0anU/UPgK9RSunvgg57imKfgsDly0KMZChkyoOoxkFC3p0kDFYxy9b9f2x0U63fXjfONOojsW07asZxtmgXuZ+ZJ4pJoiBFGYnEUhSUmRzDI3vcq+9xsrLgI25wSD2rXsuabpelbusBmlW2Mb5kKATRzsTKDhnYe1n7FdRcdsE00XHLdvJKZXhRpCCpYjuCpXcds6CVzjODivt1y9byKVeFCCqJ2wdMZJQAjcaSzEEbjJoFoc+SCK6Zok12sLOcMxVpEnuImwcZCnoZHmNRB7VGXvMd10b6OJ1DRi/mMjs+pY0llRFh0nYjQTqOy4UYOdnCfk6zdY1a2iKxqUQadgpOcY8/F4t8779969XvKVpNjqW8bbu2485Dl8+kMdyDtnB70Gpx7jE0FvC8SatWOo5SSXpr0ydTRxeN8sAu3bVk9qhR7IMp1ypB1baLUHZFkOQkPUMiynwadWAFIzghs/o028S4HDcIqSxq6ruoORjbGxBB7EjHmKxe5i16ol9rxhwAAQuBsukeEeEkL4QSMgbdqDS5X4zcTlxPDoAVGRwkiKderKYk3YrgeMbEMNhjFLfFOdbo2yyIIo/bMfWtyNRZFSaBSsudmLJKNxjByN9jTrwrgEFtq6ESx6sZ0+gZwBnsBk4UbDNYU5TtB1cW8fvwKyeHuGOSMfogt4iBjJ3770C4vMNzBPO0nTeEXUcLgGTWC9rA3vQOwUOSdJyTqbt547fne7aNH9rJic2/SLCWNAZ3xoZmBMhVSG1qMHfYbZboeBQIoVYlwGRx5+NFVVbJ3JCqoz8wrBa8qWsZLJbxqdStsOxVtS6R2UBt8DAzQYOL8VmjNtDGIuvOWBZtRjXpx6mIUEM+TsBkbZJO2KiJOb7hCXaOHpLMbVgC+vqhMlxnbRr204zp8WfKmjifCIrhAk0auoIYZ7gjzUjdTgkZB8zWqvKlqHEgt4wwXQDjy0aO3bOjwZ76ds4oFmDnO7wrvHbaNFnMwUy6undvo0LnbUpBbUdjsMDvXpueJ0CvIsCxze2Fix1WZXgcqpdRu4cgDSoyGKjJ1bNh4JBjHSTGmNMY/RiOYx6lJyPRUbw7ke1iSRWiWQy9QSM4yWWSQuR6ANRHbGdKnuBQQdrzndysIViiWYPOrGQSIuIooJAekGLKWEwGC22M58qxQ89SuR0ojrn6TKD1JlQG0imbEaYJ3kAwCPNj6C32XLlvDjpwopGoggb5cKGJPclgi5J74rxLyrasnTNvHp8BAAxgxoEUqRupCAKCCNtqCF4fzXcNcQpPCLZZAoAkSUl3MbMwSYDpqQysOm2GIUnbtUxZcIkFw0zXLujayseSEGvpgYGceFIxj53c+dEfKVorBhbxghdA22A06e3bOgldXfBxmpO3t1jRURQqIAqgdgqjAA+YAUGSiiigKKKKD4arPzb8fu/pE34jVZg1Wfm34/d/SJvxGoLBcon/QLT6PD+ElS2arBYc03ixRqt5chQigATSAAADAADbCs/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E1Wfm34/d/SJvxGo91t78tuvvpfzUnX/ABCVpZGaVyxdiSWYkkk5JJO5oP/Z">
            <a:extLst>
              <a:ext uri="{FF2B5EF4-FFF2-40B4-BE49-F238E27FC236}">
                <a16:creationId xmlns:a16="http://schemas.microsoft.com/office/drawing/2014/main" id="{7CEFEA43-F127-760C-0ACD-AF4796368E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2" name="AutoShape 9" descr="data:image/jpeg;base64,/9j/4AAQSkZJRgABAQAAAQABAAD/2wCEAAkGBhQSERQUExIUFRQVGBgXFhgYGBcYGBwYGBgXHh4cFxcYGyYfFx8jGRcXHy8gJicpLiwtGCAxNTAqNSgrLCkBCQoKBQUFDQUFDSkYEhgpKSkpKSkpKSkpKSkpKSkpKSkpKSkpKSkpKSkpKSkpKSkpKSkpKSkpKSkpKSkpKSkpKf/AABEIAMoA+gMBIgACEQEDEQH/xAAcAAACAgMBAQAAAAAAAAAAAAAABgUIAwQHAgH/xABREAACAQMCBAICDgQKCAYDAQABAgMABBESIQUGEzEiQVFxBxQWIzI0VGF0gZGTs9JCcqHBFTNSYoKSorGy0SREU2Nkc4O0JTVDlKPCF0XhCP/EABQBAQAAAAAAAAAAAAAAAAAAAAD/xAAUEQEAAAAAAAAAAAAAAAAAAAAA/9oADAMBAAIRAxEAPwB54fwe0i4ZbzGztnboQfChj3Z1QZY6cndsmgJZ9GSX+D7NtDIAEjiYHKqWGoJglRqO2xwPTU9yxAr8OtVdQytbQggjII6SdxUnHYRqmgIoXfbG2/f7cn7aBGa94eujVYWoLLIxXpRavBr06crjDKhOSRjUvpr2k1kVXPDrVWkMgiBSAh9BQFtQTGkamJYZACEgnIpwn4NC6srRIQwAbYbgKVGcehSR9dY4uXrZRgW8QH6inyA8x6FUfUKBb4oOHwTdNrK2PgDeGCMtkn+SE7aQW9O1Ypmsl6hPDbYogOmQRwlSdUgTUAmVDdP4QyMsKcpbFGOSgyGVs+epexyPQNvVWEcDgyD0Y9gQPCP0iSdvWzfafTQJ88toig/wbbszkhE6CRnbpjHvsYZyTIoGF8+2MmtgJZB3jfhsKyZxDH0I9UvYZVtGjGTn4Wy7nHYMcvLdswUGCMhNWkaRgF8aj6zgZPesh4Db+L3iLxY1EIoJ04xkgZ2wMUC1FFYlzEeH2yyqUBHSiKnMgRtLhPEVUhsYBwewwceuOwWNs6IbKzJdWIBijByAcYwnbVgH10yDg0IGBGowVK4A8LLnBUdlI1HcemvScIiCKhjUqqqg1AHwp8EHPfFBDw8EsWleP2pZ+HTg9KHcnXkfB7jQdvXUMs1kS5HDbbRGQC3TgOT49sKpwcLnBOcMMgZFN9vwSCNlZIIkZF0qVRQVXJOFIGwyT9prHDy3bKSRBHk5ydIJOr4Wc+nz9NAqW0tk/hWxs2fUEOIMLrMoTGow5AGe5A3Bxmsiw2q9MzcOtVjYsGkWBWRSGKBciPOS4+EQoAI8zTfBwyJBhY0AyD2HcHIJ9JB3ok4VCxQtFGShJQlQdJY5JXI2JO9Ao8TWzimeJeG2zlFZmPThGAEDZ0qhbGWVc4G5GM7486bRQjScOt1iLNrk9q4VAMAAho9WS3mQoAB88Cmmbl+3eRpHhRnbGWIyTgYHf0Dt6N6yfwLBhB0IsRklPAvhJ7ldtifTQJpms1jMjcOtcZwB0UQZwx/jJY1DDCn4IOdsaqz3K2aICeG24kzHqjMUZID9LJ8EZY4aULgKSSO1M8nL1uw0mCPGrXjSPhDOGPpIyceisg4NBp09GPTpVcaR8FTqUeoMSR89AsWVvZsyh+HW4VtAEggjADOWChkZdS5Ixnfc74qd9yNl8jtvuYvy1uJwmEMrCJAUAVMKBpAzgL6Mam+01t0Crx/hNnbRhxYWz5OkDox5JKsVA8HcuFX+lUK3ELEnw8OtW1AmM9KLxZVWTJ0bagJT6o66BNbq+NShsEMMjOGG4I+cHzrCvCoR2iTyHwR2UMB9gZh6iaBPjksGgmlFjaDpFV8UUYU62whPgyAUMb59D0CWxdQYeH2zklRpMUSE6whVlJTBB1EZ9KkbU4LwyIYxGgxpIwBsVAC/YFAHowKxDgcGkL0kwAQNuwYgkD0DIGw9AoFJpLLWwHD7cKgJbNsCwKqxZCRHoRhpO+o+kAjevdrbW8oDJw2yRDL09TpE3lnK6E0sAQyk6sAqdzTUeBQf7GP4JTIUA6SCCARuMhj29NerPgsEQxHDGgyDsoG4zj7MnHoyaBYENmSo/gyDMozbjpQ5cAjJYaPehght8+H5/DXgGxOpRw6AyLgFBDCSxyysI20gOQwA8tmU7ZpnHL9uF0iCPBIPwR5ZA3+YEj6zWReEQ7e9JsQQMbAhdPhH6Ph22oFm0s7OSHK2Fr19QjMZgVQsjDOGLRg4CHVkDfyoubezQFjw63KJhZG6cO0hGdCDR48HCkjsT54OGReCQBOmIYwn8kKAPI5wPPIG/wA1EXA4FOVgjBxgYUbbY29G21Av8v8AD7O5V82FsjIQMdGI+WGwdPlKsqf0K4dzTYxre3SrGgVZ5gAFUAASNgAAbDFWZjtUTOlVXPoAHmT/AHsT9ZqtnNvx+7+kTfiNQWC5R+IWn0eH8JKl6iOUfiFp9Hh/CSpegKKKKAooooCiiigKKKKAooqM5i4gYLd5R+iUP1GRAf7JNBJ0VCcO4oxvJoWOdMUbqP8AqTK3+FKm6AooooCiiigK8mQAgZGT2Hpx6K9UvcxTlbvhwH6U8qn1e1pjj7QD9VAw0UCigKKKKAooooCiiigKKKKD4arPzb8fu/pE34jVZg1Wfm34/d/SJvxGoLBco/ELT6PD+ElS9RHKPxC0+jw/hJUvQFFFFAUUUUBRRRQFFFFAUveyAf8Aw26PojJ+wg/uphqD54TPDb0f8PMfsjY/uoIyzP8A4x67WX+zcx4/xGm+kvhUmeLL9Dkb+vPH+WnSgKKKKAooooClfmc/6dwv/nzf9tLTRStzT8e4V/z5v+2loGmiiigKKKKAooooCiiigKKKKD4arPzb8fu/pE34jVZg1Wfm34/d/SJvxGoLBco/ELT6PD+ElS9RHKPxC0+jw/hJUvQFFFFAVGca5ihtQvUYl32jiQF5XPoSNd29fYeZFbXE7sxQyyAaiiO4Hp0qTj68Uv8AK/DFjiW4c9S6uEV5pjux1AMET+RGucKg22z3yaD5/DfEZN47KCEeQuLnx/WkMbhfVqNb1pxm4EUpntQJI/gLDKsgl2/QZwmk52w4HrNbQTNfZUCgliAoGWJOAAO5J8higgvdjcRYe7sejCWVTIlwkxTWwUGRAqkDUQCV1Yz6N6bq51BzFNOr3DWvX4XIWiCKmqbQuB1zGf4yN21DQNwArYO9SvJ6x+2JPakr+0+kvvT9bwTamzoEy5jGjGVBxk9higcKjeZVzZ3I9MEo/wDjapKo3mY4s7k/7iX8NqBT5ROb6Inz4bEftlFP1IHJ/wAdh+bhsX7ZB/lT/QFFFFAUUUUBStzZtecLP/EyD7baammlbnD4zwv6Wf8At56BpFFfBX2g+E0i3PPVxdytDwmFJRGdMl1MSLdW9Cad5SPm/aN6eXQEEEZB2IPYg1g4dw2OCNYoY1jjQYVVGAPUPXQKqcG4ug6n8JQSuN+i1qqxE/yeorax+tv6qmeFc1wy2sNzI6QiVQ2JHVcHsVySM4YEZ+apqlK29irhqSNIbVJGYk++lpFGok4VGJVRknbHnQM9reJKoeN0dT2ZGDKfUQcVmrns8R4XxB2tuHTvazQJlbSNdAmR3yxTICnQQNu9OnBuLrcxCRVkTcgrKjRupHcMrbj+6g3qKKKD4arPzb8fu/pE34jVZg1Wfm34/d/SJvxGoLBco/ELT6PD+ElS9RHKPxC0+jw/hJUvQeJZQoLMQANyScAesntUS3OViDg3trn0daP81cE9lDj891dyLI7dFXkSOLJCL0pHjJZezOdOok9tQA7VA8scPMtzFGoUtI6omRsGY4DEeejd8eekDtQWN45zYodra3ia7uCMNEhARAw73Ep8MQI8t2PkDW5wfhphtYY3dS0USIzdgSiAE7+W3nXrg/BIrSFYYgQoyWY7u7n4TyN3dmO5JrZniV1KMAysCrA9iGGCD6wSProNKDiiywvJbK0+keEDMYk/UkkAVh/OBI+eoK55dveIELelLa0yC1tC5eSTH6M0+AAvpVBv6akp414dEJIorieNcCQdaSV44gPhJHIx1BcDKrg4G2e1S/C2D6pkmMscwR4+xRV0geDAzhvhHPmaDbggVFVVUKqgBQBgAAYAAHYAViW6PVMfTfARW6m2gklhpBznUMZO3YitmlPi3GL1LgpbrHOuR4OjKpUYHwrguIj6e2d+1A2VEc3nFhdn/h5/wnqVjJwM4z547Z+aojnL/wAvvPo834bUC9ylHpvgp7rYQD7JZP8AKnqk7ge3E3H/AAcf7J5f8xTjQFFFFAUUUUBSvzdvdcLH/FMfstp6aKV+Z/j3Cx/vpj9lrL/nQNArHPIVVmCliASFGMnA7DO2T2r3SBzn7IF3bXHteCyIXb/SpllNuMgHPvKMSB2JJG4O2KB7tptaKxVl1KDpbZhkZwwHYjsay1GcuPMbeNriWGWRhq1wgiMqd105JyNJG/nUnQFfDWtZ2ro0haVpA76lBCjQulRoUgbjIJyd/FSxz/zDMvSsbP45d5Ct5QxD4crejA7fP6sEPfKd6JuIcTaM5hV4I++VMyRkSlfLO8anHmtN1RPK/LkdjbR28XwUG7H4TMd2dvnJ3/Z5VK5oPtFFFB8NVn5t+P3f0ib8RqswarPzb8fu/pE34jUHduFXMkfCYHiEZdbaFh1GZUwIkJ1MqkjbPkajeXeepLlwh9ptvuIZpHbHpAMQz9oqe5R+IWn0eH8JKl8UFcfZStdF/cJpx751lz5rPGh/ZIkv20ucvcW9rXME4XUYZFk0/wAoDZgPnKk4+fFdP9nvguDbXQHfNvJ9eXj/AGhx/SFcgQb0Fr+H8QSeKOaJtUcihlb0g/3HyI8jWxo9FJHsWFo+EAgK7a3ZUDhT4iDgltlJ3b1MKz33sjGDHV4deLl1QFTbuCzMFUArN5kgD10DJxjjcNnE01xII418z5nyVQN2Y+gUv8mcQSy4b1rtltYnlmkjSQ6SkcsjOiYPnpOdI33qJ5m5hkukhAsJoOnPFKstw9umlkbJ0RdQmZjHrGnbOe9Ng4hYcRQKxgnCuPe5ANSyDOA0T+JW77EUEZa+yKbosOH2klyFwWd3S3jw2cEGTLsDpbcJjwnepjlu3a2tEW5dFkLSO51eEPLI74DHGcasfVUVyjc5ub12TpRmaO3tw0fSLLFGT4Qd2GWfAx2GcbmtvmPlSS6fUt0YlwMp0IJVJHmeopNAwxXCt8Flb1EH+6ozm5c2F0PTBKPtQ0oD2LH+F17N/QWsIwf60UqVs23Jd1EcoLBtiPg3Sdxjt1nHb5qDa4NIG4tJ81oMf+4f/wDlOdL3L3AJIpTLN0tfT6fvesgjWWyS++2SMUw0BRRRQFFFFAUscxH/AMR4Z+tdH7Lcj99M9K/MP/mXDPXdD/4M/uoGivJFeqRed+Lu15aWkTEaSbqcqdwkZxGpx5NLvjz0UGblxpeHzxcPlIkt5A/tOUbMAg1GCUeZVMlWHcL6ezpXOLjjlxHf2+u2aa3Co0bCORpFkcyRu8bqpHhRhqVyPCSV9Bmrz2RIgpMEM84GfGFEMG3pnnKJj9XVQNhrnF3cMl5xS536imC0iOd0jMIkLL6Ms+fWBWrL7IHWJE3EYYF/2VijXc2PQbjQyKf1U+utLhd3DNfyRQWl86tbaZmlVuq8jSRtG7PMw04VXwWI22UYoIIrdZyOJ34P/Oz+zFbdtfX6/B4rc/00ik/xCpvjXKz2yK7ugDtoVSQHJwTgDsTgHYE9qh1TFBv2fOnFIiPfra5HmskZhY+p4zpB9YroPKXN0d9GxCtFLGdM0LEFkYjI3GzKRuGGx+0VzEVucsXhh4taEdrhJoH+fQvUQn5wVI9TGg6+arPzb8fu/pE34jVZg1Wfm34/d/SJvxGoLBco/ELT6PD+ElS9L/A+Jx2/C7aWZ1jjS3gLM3Ye9oN/rIFR7ey5wvyvFb9VJW/woaD57LnD+rwm5wMtGFmH/SdWP9kNVb8eLbzP99WG4h7KfDZYpIurKwdGQ4trk7MpB/8AT+eq/RWrjHvcxwBv0pPL0eH5qDvvI1j0+FWufhSBpj/1DlfsTSPqrFzXArRRqcjE9u+rGVGieLw7ZJZskKANz3wBmojlj2QrSOwt4Z3nSWJNBDQTNsCcbrHjtitpfZIsfN5v/bz/AJKDa4pxx0Z1fh108WojUqwyqy+nSHJI7dxXrh0sLRSS29mIpURtIe36LE6SQM6QSCRjY1gPsl8OPe5I9cM+fs6dR1rzjYLc3E44gydUW+gLb3DD3lZAwkVosMG142IIwDkGg2uK8RJME5ldbWcQuX+F0JlIeGXDZCq2TE/luM+Zqc9pOxzcXE8/80kRRfdwhdQ+Zi1LJ5t4clk1ul3qPSkjTVBcacHXoDDpdsFQfVUhw32ReGRwoplOURRpWK4xkKPCrMnp2BJ+ugi+Xw8Vz0S0sEFtdFWkSWQgiR1eCERdTTHGyyBSdByBgY3NdhrkVtzdwya4a6ubiOGT3sRIiTMydIth3cxhWkKuU2GFUkAt3Db/APlvhfy1P6ko/wDpQOFQnG+Z+hIkMcEtxM6s4SLpjSqlRqkaR1CDLDGe9RZ9lrhXy6P7JPy0jcL5psYeKNcG/t3heOYagkol1PIr+++DDnsoYH4MagBRtQdCh49ft/8ArkUfz7uPV9iIw/bUtwHjC3UCTKpXUWBU4JDI7IwyNj4lO9LEPso8Lz8fh7/zx/etaHJnP3Dre0EUl9AGWW4I8X6LXErKe3mrKfroOjUVD8H5utLo4t7hJDv2zvjGcZA1YyM47ZFTFAUscyr/AKdws/76cfbay/5Uz0u8wzQNLbl7mCNrecSkPIqnHSkQjBPn1B3oGGuMcU5m6c13cRr1Jrq66ECnzjtQsWw9BmYqP5z58jXTDzrY6ggvbcsdgFlRifUFJrmfBLa3W8kuS2qz4ZBqjYkHWfHobI2ZnkNxLt3LxH0UG7zDeyrxHh1qLli8SRQy4ViOrOCGcEeDqdJWID9g2QDuK6AeSrItra0gd/5ToJD9RfOK5NyajTcYtmmC9dpJ7icHZ1bonSDglZIwJU6b9x4xXdKDDHaqi6UUIMYGkAY9Qxilj2O1KR3cTEs8V5OjO2Nb5KurSMANTaHAz6AB2FSXMvNcVmqhg0k0h0wwRjVLI3oVfIDzY7CsHAOESCaS6kXotcKjSQiTWodVC5JC4J0qoyD9tB7574Z1+H3Cr/GIhliPmJYvGhHoOpQPrrnc8iuFkXZZFWQY9DqG2+2uwyEAHOMY3z2x89cctrmIwR9HUYV1RxswwWSN2VWAH6OkDHngUH2OOvvDoc8X4YB5G4c+pYSM/aa9RNvit7k+Lq8aP8m1tN/mkncH/AKDqRqs/Nvx+7+kTfiNVmDVZ+bfj939Im/Eag7/AMrwh+HWqsAVNtCCDuCOklcw5p4LPFcyKl3Mi58I0xHCntvpHlXUuUj/AKBafR4fwkpL5uvRLKSPIaR6hmgRxa3AOfbsuf1Iv7tNZVhuvO/b7mKtqQYrytBoSWVx8uY/9GOvK29yO139sKfuaphYSaxSQ4oI3pXZ/wBbH1Qr+avS210f9dI9UKf51tis0QoIxrO6+XP91HQLG7+XH7lP86mNFehGO1BANaXfytT64R+askNpeeVzD9cJ/NUv0N6zQRDz2FBFJBeD/Wbf7k/mrItpek/x9r9cT/uepCdgDt+31V8iu8bYoIi4hvgT4rRv6Mo/eawe27yIGQpaYQFmPvucLudgN9qY5H1VhurPXFKCNjG4/sNQO/KHBroyxXFx7UMYibpGEz6sShDn3zAwVUeVOxpe9j2bVwuxP/DxfsQD91MNByfmfmaW4nuoRNNEkE3SCxMIwwEaEl3UdQksx2DKMAbGk88lQTPnQ/UJ2YMzMT6fEW1H1g1P39tniHEcfKV/bDGa5pxzmaaZ2VXaOIEqFQkagCRlyNzn0dvmoOoWNvwxiq3FzHbxxjEsDaImlfU4OtlbPTGj4AAJz4tiBUPe80QyoyxMGWa6a4mSPZhFDpjt4V2xqKxiQKdiUC/pAHlQiHoFTHDuaHgt5YNCusuCmr/05O3UT59BYY7Z0nuKDqfIGiHiCPLLEqJbTMrHCKBJLFgqzHBjcHWn8nWy/o10xedbEnAvrUn5po/zVU2eQvjWzOQMAsdWBknAz2GSdh6a+J81BZFeIRR3t9KOkrhYTHM6vJqQxlmCyasBDsFVSBlW2NbvCOfRO6IvtaYuAR0LlGfGM5MUoQjA7qCSK4/ybxaR7RomYlIpnKg74DqhIA9Gcn6zUrJbIVVWRSqnUq4woYeYA7HBNA5+yFxmW4DWkZMUB/j5c4eQecUQ7gEfCc4HkM70kLwVNQOqUgfBQySFFA7BUzjAHYfNRwniLzGcSHJSVlH6uFIB+2pDTvQblkmWAqf9h221xXd4R8auG0f8qLwL+3VS3cXghtriQ91hkI/W0kD+0RXSuRuD+1eH2sHmkS6v1mGpv7RNBOGqz82/H7v6RN+I1WYNVn5t+P3f0ib8RqCwXKPxC0+jw/hJSXzHaASSFe2ScfX2p05R+IWn0eH8JKTOcsLO4B88/b3/AG0CtMN6+Id6GG9e4EoM6SV5kNbEVvRLb4HegjWoRvqokFeNVBlD1mUGtVWNbCyfsoM619IrEsooaf0Cg8zLmsIG9Zs59VAioPcRr3Nc+E4/kn+41j+qstvaM7Ywd9tt+/qoHv2KXzwey/5WPsZh+6myub8hclCXh1v1rq9wFdOmk7QxgJI4wFi0k9u5JNMtv7HdijBuiXYb5klml39OJHI/ZQIt9txLiQ/30J+23j/yri8sOksPQ7j7HIrtt3wt5OIcSdRkCaFfstoz++uO8chMdxOhBBSaUEf0yf30EZWzLwl+gk+2gymPYjOsKSQV7jbBz23rXzUrDvw+X+bdQn+tE4/cKCJoP92T9lfDX3yPqP8AdQPXKNiYhOhPZ427EbPErDY79mFT2DURysvhl/VtW/rWy/vFS+KCO4GmLi7HkHjP1mJanxHS7wUf6Rd/rx/hrTHboT6aDV43Drijhxnr3FvCfU0ik/sWu4Vx3iHA7iSfh8cZMTNO0iyFNYXoxs2ShI1DJA7jvTtHb8YQ/wAdw+Ufzop4z9quwH2UDYarPzb8fu/pE34jVZGzMhjHVCCTHiCEsv1FgD2+aq3c2/H7v6RN+I1BYLlH4hafR4fwkpd514I2oyLuG/YfOmLlH4hafR4fwkrNx+6gjgd7l1SJfhM2wGdh9eTQckMW/wBde9OO1eV4sJnxa2t1cA5wUhYIf+pJpUVIxcrcTmOVtYIAf9tPqb+rCp3+bNBoCVq+vJtU5D7GN6w8d9BH6RFblj9TSuf7q24vYkz/ABvEbxvmToxD9iGgUWiJ8j9lYpICO+3r2p+i9iGwx4xcS/r3Mx/YrAVuQ+xZwxf9RhPzvqc/WXJoOUNfRDvNEPW6f515HGbYd7mH6nBP2DNdpg5KsU+DY2ox59GPP26akrewjT4EaL+qqr/cKDhkfEYm+AXk/wCXDO/+GPFbMMczfAsb9/R7wUB+uRlxXcqKDjMXL3EX+Dw5gP8Ae3EKf2V1GpG15C4kfhCxiHztPKfsAQftrqtFBzkexdcOcy8R0+kQW6J/akZjUjaexVbrjqXF7N5kPcMqn1rFoH1U60UHlEAAAGAOwr1RRQRfGpreFOvcSCJIyGLl2jGdgNWkjX2AAOarR7IvEbWS+mmtpxKsztIdKOoUkKMEuBqJIJyNt6tTJGGBBAIPcEZH1g1Gjla0Ha0tvuY/y0FQ7fLkKiszE4AVSxz6ABXReE8gXf8ABl/14zbj3mZOqoXJjznLlve/CTsR59xirDQWqIMIiqPQoCj9lc/599je9vpGaHikscbDHQbIjHkQDGRkfrA+ugrrkZ7j7RWxb2zSMETxM2wA3JJ2GANzvXUbH/8AzU+ffr5QPRHGSftZhj7KeuVfYZsLGRZVWSaVN1aVgQDjuEUBc+jOcUChwjk+5gjjne2ldJba3VlhUdaJ4U0++QyMpfI81OR6PT9ltjnC2vED85s3H/2Oa7VRQc15c9jsk3MpLJ1umYtaEMGVNLa4tQOMgEDUM1t2XscRLIBc388r4LiNHFsmkEAnRFhiASBnV50/1DcZ5UgumDSqxYALlWZTpDasbdgT3xvsPRQa9tzLYoq4nRQNWkuWBwDhiDJuRkYJ7VvWvMltJkpPGQHEZOoAdQ9kBOxbY+Eb1oT8g2bLjpsCFdQwkk1gP3AYsds7gdgd6xyex1ZMVLRM2nAGqSRtlIIB1Mc4I8/SaBgtbkSRq6/BdQw9RGarZzb8fu/pE34jVZK0s1ijWOMaURQqjc4AGAMnc1W3m34/d/SJvxGoLBco/ELT6PD+ElSxFRPKPxC0+jw/hJUvQfKWLjnCRA+uzkBV0jUahh2e4MIAdgAN+m+fNZB6DTRUTzLwt54QsTIrrLDKusErmKVHwdO++nH10Grbc3RKridWt5I2RWjfxsTICUMZjLdUMFfGN/A2QMGs784WgMY9sR5kCMmDnKyEqjZAwAWBUE4Gdu9RUnKtwZluzLE12rghdLrD0xHJH0xuXB99d9e+5xgCsMPIbiGdDMpaaOIE6SAHS4nmchc/BJmIAzsBvQSljzgj3PtZ43jlIdkDA+JFkdAx28OrQzAH9HG++KxcS59ghkmjOdUEkCSZ8KgTNGNQbBGFEgJG2cbemt2bhUnt5LhGTQYjFIratWA5cMhGxOTgg1H3/LEr3ErK8YilltZjkNrDWzxnSMbEMsffuCfOg3Pdhb4V+rH0SkjtIW06em8aEMjAMMM4ByBjbPesbc7W+qPS6mNutrkJ0iPoqrMHDDI2Yd8dwd8ioy/5EeRpGEqjW0zfBO3VmtJB5+QtiP6Q9FfeL8hGeZpesFPWeeMgElX6FsiEgnDhXg1FTsQcdxmgZb7jMUMYkkcKrEBchskt2CqBqY4zsBnY+iou25wjlu0t4dMimJZmk1EDS+vToAQhz4DnLLjI7nIGbivC5pBbSq0QuLdteDr6TFonjcbeJdnJBwcYxvk1r8r8rtau7tIHMkahsAqNfWuZXIBJwuq4wB3wu9Blk5xhW5W3fId3kRCPGMxiInVp+AT1RsfRk4yK3r7j0MMixySaWbGMhseJtK5YDSuW2GSMmoZeV5UuhcJJGczyuVYMPe5o4FOCP0gYcjyOryrFzRyjNdThhKvTxFhXMnvbRyayURGCMXGBqYErpGMjagnrDjsMzukUgdkzqwGxsSpwxGGwwIJBOCMVocN51t5S6tIkbo04ZWbssDsrNqIC/BUORnIDDPprHy7y9LbzyuXRYmB0wxtKY9RkZjIFkYiE4ONCeE5J9GIq95DmnRoZJo1hD3MsbIr9TXcGUjXkgaV6rZAPi2+D5hOe7C3OkiRdHvmtmOgoI4+oSUcBj4PF27b9q9rzhaGNpBOhVXEZxqJLMMqFXGpsruMA5GSNqXJeQJJEbU0MbssykqZ5NXUtniBZpWLbFycDsNtzvWfj3A5Ypxdxks6tDpVYXm+DFNG2pVZWxiXIIOxG+xNBN8T5rhismvFPUiC5XT+kS2kAHG3iOM+VYbPnGEqOs8UTs/TVRJr1NpjbC+FWz76uxUHBzitLh/Lkr8JW2kIjlYamyOxMvUwQCcHBxgE4Pme9ZouUSLp5jINLPcNgAhgJordNj6R0WOf5woN8c3WumRuummPBY79mbSCm3vgLDSCucnYb1l4Bx1buNpEBCiSSMZ8+m5XOCARnHY9qU7T2Ppolj0tAZLfpdFybhtYjbtIrORGCo7JnDAHsNNTXALC5gk6bdNo3NxPK6qQNcsoKImWyMAuSTnsvpoJCHjTNeSW3RIEcaS9TUuCJCwAC/CzmN/sHpr1bcwRPM8WpQyyGJRq3ZhGHYacZBC5PzgZrDBwyUX0s5MfSeGOIAatYMbSNk/o7mVh/RHz1BJweea5kuolEZS5DRidWAdfaohc4U6gMklfTp8gQaCan5ztVGesG8HUGkM2VwxG4GASFbAJGcbV8l5ygFj7d8Zh0q2Avi8RUYwfPLD5vnqCsuQpo+iomRAsapK8ZmVpFVXBV4tXTcEvsxGpQMDyNSzcvSycNNpI8YkEYjV1DFfBp0kg776RkeWds0GSy52t5J2h1hWDIsecjXriSQdwNGdRAB3Ok4rJbc42zdFWlRZJRGQgbV/G/A8SjThjsDsCdhvWoeWJX1s7xh5Lm2uGChio6KQqVBO5z0jg/PWpZciukBi6qklbBc6T/AKoyFvP9LTt6M0E3wDmSO6RSMLIVZzHnLBRI6AnA2BKHHpwfQal6WOUuVHsSwEiskup5Bg56pc4ZGJ2BQhSvYFARjJpnoPhqs/Nvx+7+kTfiNVmDVZ+bfj939Im/EagsFyj8QtPo8P4SVL1Eco/ELT6PD+ElS9AUUUUBXyvtFAkcT9kFoHlVoV95aZZTq+D4NVt9co29dbHCearma4Ce1/ehI8EhVZPC0anU/UPgK9RSunvgg57imKfgsDly0KMZChkyoOoxkFC3p0kDFYxy9b9f2x0U63fXjfONOojsW07asZxtmgXuZ+ZJ4pJoiBFGYnEUhSUmRzDI3vcq+9xsrLgI25wSD2rXsuabpelbusBmlW2Mb5kKATRzsTKDhnYe1n7FdRcdsE00XHLdvJKZXhRpCCpYjuCpXcds6CVzjODivt1y9byKVeFCCqJ2wdMZJQAjcaSzEEbjJoFoc+SCK6Zok12sLOcMxVpEnuImwcZCnoZHmNRB7VGXvMd10b6OJ1DRi/mMjs+pY0llRFh0nYjQTqOy4UYOdnCfk6zdY1a2iKxqUQadgpOcY8/F4t8779969XvKVpNjqW8bbu2485Dl8+kMdyDtnB70Gpx7jE0FvC8SatWOo5SSXpr0ydTRxeN8sAu3bVk9qhR7IMp1ypB1baLUHZFkOQkPUMiynwadWAFIzghs/o028S4HDcIqSxq6ruoORjbGxBB7EjHmKxe5i16ol9rxhwAAQuBsukeEeEkL4QSMgbdqDS5X4zcTlxPDoAVGRwkiKderKYk3YrgeMbEMNhjFLfFOdbo2yyIIo/bMfWtyNRZFSaBSsudmLJKNxjByN9jTrwrgEFtq6ESx6sZ0+gZwBnsBk4UbDNYU5TtB1cW8fvwKyeHuGOSMfogt4iBjJ3770C4vMNzBPO0nTeEXUcLgGTWC9rA3vQOwUOSdJyTqbt547fne7aNH9rJic2/SLCWNAZ3xoZmBMhVSG1qMHfYbZboeBQIoVYlwGRx5+NFVVbJ3JCqoz8wrBa8qWsZLJbxqdStsOxVtS6R2UBt8DAzQYOL8VmjNtDGIuvOWBZtRjXpx6mIUEM+TsBkbZJO2KiJOb7hCXaOHpLMbVgC+vqhMlxnbRr204zp8WfKmjifCIrhAk0auoIYZ7gjzUjdTgkZB8zWqvKlqHEgt4wwXQDjy0aO3bOjwZ76ds4oFmDnO7wrvHbaNFnMwUy6undvo0LnbUpBbUdjsMDvXpueJ0CvIsCxze2Fix1WZXgcqpdRu4cgDSoyGKjJ1bNh4JBjHSTGmNMY/RiOYx6lJyPRUbw7ke1iSRWiWQy9QSM4yWWSQuR6ANRHbGdKnuBQQdrzndysIViiWYPOrGQSIuIooJAekGLKWEwGC22M58qxQ89SuR0ojrn6TKD1JlQG0imbEaYJ3kAwCPNj6C32XLlvDjpwopGoggb5cKGJPclgi5J74rxLyrasnTNvHp8BAAxgxoEUqRupCAKCCNtqCF4fzXcNcQpPCLZZAoAkSUl3MbMwSYDpqQysOm2GIUnbtUxZcIkFw0zXLujayseSEGvpgYGceFIxj53c+dEfKVorBhbxghdA22A06e3bOgldXfBxmpO3t1jRURQqIAqgdgqjAA+YAUGSiiigKKKKD4arPzb8fu/pE34jVZg1Wfm34/d/SJvxGoLBcon/QLT6PD+ElS2arBYc03ixRqt5chQigATSAAADAADbCs/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E1Wfm34/d/SJvxGo91t78tuvvpfzUnX/ABCVpZGaVyxdiSWYkkk5JJO5oP/Z">
            <a:extLst>
              <a:ext uri="{FF2B5EF4-FFF2-40B4-BE49-F238E27FC236}">
                <a16:creationId xmlns:a16="http://schemas.microsoft.com/office/drawing/2014/main" id="{5917AF39-DC07-C4A2-B57A-7FE156932A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9223" name="Picture 11" descr="C:\Users\Nitesh\Downloads\download.jpg">
            <a:extLst>
              <a:ext uri="{FF2B5EF4-FFF2-40B4-BE49-F238E27FC236}">
                <a16:creationId xmlns:a16="http://schemas.microsoft.com/office/drawing/2014/main" id="{7A425555-A778-EBB0-A35B-3B9DFE66C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t="5039"/>
          <a:stretch>
            <a:fillRect/>
          </a:stretch>
        </p:blipFill>
        <p:spPr bwMode="auto">
          <a:xfrm>
            <a:off x="2678113" y="3073400"/>
            <a:ext cx="3787775" cy="2905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99427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3 </a:t>
            </a:r>
            <a:r>
              <a:rPr lang="en-US" i="1" u="sng">
                <a:solidFill>
                  <a:srgbClr val="00CC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assertive</a:t>
            </a: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techniques to use </a:t>
            </a:r>
            <a:b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</a:b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for handling criticism</a:t>
            </a:r>
            <a:endParaRPr lang="en-US" i="1" u="sng">
              <a:solidFill>
                <a:schemeClr val="tx1"/>
              </a:solidFill>
              <a:effectLst>
                <a:outerShdw blurRad="38100" dist="38100" dir="2700000" algn="tl">
                  <a:srgbClr val="808080"/>
                </a:outerShdw>
              </a:effectLst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u="sng"/>
              <a:t>Fogging</a:t>
            </a:r>
            <a:r>
              <a:rPr lang="en-US"/>
              <a:t> – this is useful if there’s some truth to the criticism or attacker is very angry</a:t>
            </a:r>
          </a:p>
          <a:p>
            <a:pPr marL="609600" indent="-609600" eaLnBrk="1" hangingPunct="1">
              <a:buFontTx/>
              <a:buNone/>
            </a:pPr>
            <a:endParaRPr lang="en-US"/>
          </a:p>
          <a:p>
            <a:pPr marL="609600" indent="-609600" eaLnBrk="1" hangingPunct="1"/>
            <a:r>
              <a:rPr lang="en-US">
                <a:solidFill>
                  <a:srgbClr val="00CC00"/>
                </a:solidFill>
              </a:rPr>
              <a:t>Agree with any truth in criticism</a:t>
            </a:r>
          </a:p>
          <a:p>
            <a:pPr marL="609600" indent="-609600" eaLnBrk="1" hangingPunct="1">
              <a:buFontTx/>
              <a:buNone/>
            </a:pPr>
            <a:r>
              <a:rPr lang="en-US"/>
              <a:t>“Yes I did come in late </a:t>
            </a:r>
            <a:r>
              <a:rPr lang="en-US" i="1"/>
              <a:t>last</a:t>
            </a:r>
            <a:r>
              <a:rPr lang="en-US"/>
              <a:t> night.”</a:t>
            </a:r>
          </a:p>
          <a:p>
            <a:pPr marL="609600" indent="-609600" eaLnBrk="1" hangingPunct="1">
              <a:buFontTx/>
              <a:buNone/>
            </a:pPr>
            <a:endParaRPr lang="en-US">
              <a:solidFill>
                <a:srgbClr val="00CC00"/>
              </a:solidFill>
            </a:endParaRPr>
          </a:p>
          <a:p>
            <a:pPr marL="609600" indent="-609600" eaLnBrk="1" hangingPunct="1">
              <a:buFontTx/>
              <a:buNone/>
            </a:pP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More </a:t>
            </a:r>
            <a:r>
              <a:rPr lang="en-US" i="1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fogging</a:t>
            </a: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techniques</a:t>
            </a: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>
                <a:solidFill>
                  <a:srgbClr val="00CC00"/>
                </a:solidFill>
              </a:rPr>
              <a:t>Agree with the possibility you could be wrong</a:t>
            </a:r>
            <a:endParaRPr lang="en-US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/>
              <a:t>“Yes, I might have come in late other nights this month.”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/>
          </a:p>
          <a:p>
            <a:pPr eaLnBrk="1" hangingPunct="1">
              <a:lnSpc>
                <a:spcPct val="90000"/>
              </a:lnSpc>
            </a:pPr>
            <a:r>
              <a:rPr lang="en-US">
                <a:solidFill>
                  <a:srgbClr val="00CC00"/>
                </a:solidFill>
              </a:rPr>
              <a:t>Agree with attacker’s </a:t>
            </a:r>
            <a:r>
              <a:rPr lang="en-US" u="sng">
                <a:solidFill>
                  <a:srgbClr val="00CC00"/>
                </a:solidFill>
              </a:rPr>
              <a:t>logic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/>
              <a:t>“Yes, I can understand why you </a:t>
            </a:r>
            <a:r>
              <a:rPr lang="en-US" u="sng"/>
              <a:t>think</a:t>
            </a:r>
            <a:r>
              <a:rPr lang="en-US"/>
              <a:t> I’m selfish.”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Last 2 </a:t>
            </a:r>
            <a:r>
              <a:rPr lang="en-US" i="1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fogging</a:t>
            </a: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techniques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00CC00"/>
                </a:solidFill>
              </a:rPr>
              <a:t>Accept attacker’s </a:t>
            </a:r>
            <a:r>
              <a:rPr lang="en-US" u="sng">
                <a:solidFill>
                  <a:srgbClr val="00CC00"/>
                </a:solidFill>
              </a:rPr>
              <a:t>feelings</a:t>
            </a:r>
            <a:endParaRPr lang="en-US" u="sng"/>
          </a:p>
          <a:p>
            <a:pPr eaLnBrk="1" hangingPunct="1">
              <a:buFontTx/>
              <a:buNone/>
            </a:pPr>
            <a:r>
              <a:rPr lang="en-US"/>
              <a:t>“I can understand why you are </a:t>
            </a:r>
            <a:r>
              <a:rPr lang="en-US" u="sng"/>
              <a:t>feeling</a:t>
            </a:r>
            <a:r>
              <a:rPr lang="en-US"/>
              <a:t> angry with me.”</a:t>
            </a:r>
          </a:p>
          <a:p>
            <a:pPr eaLnBrk="1" hangingPunct="1"/>
            <a:r>
              <a:rPr lang="en-US">
                <a:solidFill>
                  <a:srgbClr val="00CC00"/>
                </a:solidFill>
              </a:rPr>
              <a:t>Allow for improvement</a:t>
            </a:r>
          </a:p>
          <a:p>
            <a:pPr eaLnBrk="1" hangingPunct="1">
              <a:buFontTx/>
              <a:buNone/>
            </a:pPr>
            <a:r>
              <a:rPr lang="en-US"/>
              <a:t>“Yes, I could get in earlier.”</a:t>
            </a:r>
          </a:p>
          <a:p>
            <a:pPr eaLnBrk="1" hangingPunct="1">
              <a:buFontTx/>
              <a:buNone/>
            </a:pPr>
            <a:endParaRPr lang="en-US"/>
          </a:p>
          <a:p>
            <a:pPr eaLnBrk="1" hangingPunct="1">
              <a:buFontTx/>
              <a:buNone/>
            </a:pPr>
            <a:r>
              <a:rPr lang="en-US"/>
              <a:t>*By keeping calm, you control the situation.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2</a:t>
            </a:r>
            <a:r>
              <a:rPr lang="en-US" baseline="3000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nd</a:t>
            </a: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lang="en-US" i="1">
                <a:solidFill>
                  <a:srgbClr val="00CC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assertive</a:t>
            </a: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technique to use</a:t>
            </a:r>
            <a:b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</a:b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for handling criticism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/>
              <a:t>2. </a:t>
            </a:r>
            <a:r>
              <a:rPr lang="en-US" u="sng"/>
              <a:t>Negative assertion</a:t>
            </a:r>
            <a:r>
              <a:rPr lang="en-US"/>
              <a:t> – use this if you know for sure you have done something wrong. </a:t>
            </a:r>
          </a:p>
          <a:p>
            <a:pPr eaLnBrk="1" hangingPunct="1">
              <a:buFontTx/>
              <a:buNone/>
            </a:pPr>
            <a:endParaRPr lang="en-US"/>
          </a:p>
          <a:p>
            <a:pPr eaLnBrk="1" hangingPunct="1">
              <a:buFontTx/>
              <a:buNone/>
            </a:pPr>
            <a:r>
              <a:rPr lang="en-US"/>
              <a:t>	If you </a:t>
            </a:r>
            <a:r>
              <a:rPr lang="en-US" u="sng"/>
              <a:t>calmly</a:t>
            </a:r>
            <a:r>
              <a:rPr lang="en-US"/>
              <a:t> admit mistake w/o excessive apologizing, both you and attacker can </a:t>
            </a:r>
            <a:r>
              <a:rPr lang="en-US" i="1">
                <a:solidFill>
                  <a:srgbClr val="FFFF66"/>
                </a:solidFill>
              </a:rPr>
              <a:t>maintain dignity</a:t>
            </a:r>
            <a:r>
              <a:rPr lang="en-US"/>
              <a:t> and anger of attacker is defused. </a:t>
            </a:r>
            <a:endParaRPr lang="en-US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i="1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Negative assertion </a:t>
            </a: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techniques</a:t>
            </a:r>
            <a:endParaRPr lang="en-US" i="1">
              <a:solidFill>
                <a:schemeClr val="tx1"/>
              </a:solidFill>
              <a:effectLst>
                <a:outerShdw blurRad="38100" dist="38100" dir="2700000" algn="tl">
                  <a:srgbClr val="808080"/>
                </a:outerShdw>
              </a:effectLst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20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00CC00"/>
                </a:solidFill>
              </a:rPr>
              <a:t>Agree with criticism</a:t>
            </a:r>
          </a:p>
          <a:p>
            <a:pPr eaLnBrk="1" hangingPunct="1">
              <a:buFontTx/>
              <a:buNone/>
            </a:pPr>
            <a:r>
              <a:rPr lang="en-US" dirty="0"/>
              <a:t>“Yes, I don’t listen actively in weekly meetings.”</a:t>
            </a:r>
          </a:p>
          <a:p>
            <a:pPr eaLnBrk="1" hangingPunct="1">
              <a:buFontTx/>
              <a:buNone/>
            </a:pPr>
            <a:r>
              <a:rPr lang="en-US" dirty="0"/>
              <a:t>“Yes, I am moody sometimes.”</a:t>
            </a:r>
          </a:p>
          <a:p>
            <a:pPr eaLnBrk="1" hangingPunct="1">
              <a:buFontTx/>
              <a:buNone/>
            </a:pPr>
            <a:endParaRPr lang="en-US" dirty="0">
              <a:solidFill>
                <a:srgbClr val="00CC00"/>
              </a:solidFill>
            </a:endParaRPr>
          </a:p>
          <a:p>
            <a:pPr eaLnBrk="1" hangingPunct="1"/>
            <a:r>
              <a:rPr lang="en-US" dirty="0">
                <a:solidFill>
                  <a:srgbClr val="00CC00"/>
                </a:solidFill>
              </a:rPr>
              <a:t>Agree with the critic’s </a:t>
            </a:r>
            <a:r>
              <a:rPr lang="en-US" u="sng" dirty="0">
                <a:solidFill>
                  <a:srgbClr val="00CC00"/>
                </a:solidFill>
              </a:rPr>
              <a:t>values</a:t>
            </a:r>
            <a:endParaRPr lang="en-US" u="sng" dirty="0"/>
          </a:p>
          <a:p>
            <a:pPr eaLnBrk="1" hangingPunct="1">
              <a:buFontTx/>
              <a:buNone/>
            </a:pPr>
            <a:r>
              <a:rPr lang="en-US" dirty="0"/>
              <a:t>“Yes, I should have worked harder.”</a:t>
            </a:r>
          </a:p>
          <a:p>
            <a:pPr eaLnBrk="1" hangingPunct="1">
              <a:buFontTx/>
              <a:buNone/>
            </a:pPr>
            <a:r>
              <a:rPr lang="en-US" dirty="0"/>
              <a:t>“Yes, what I said last night was stupid.”</a:t>
            </a:r>
          </a:p>
          <a:p>
            <a:pPr eaLnBrk="1" hangingPunct="1">
              <a:buFontTx/>
              <a:buNone/>
            </a:pPr>
            <a:endParaRPr lang="en-US" dirty="0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Should I say </a:t>
            </a:r>
            <a:r>
              <a:rPr lang="en-US" i="1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I’m sorry</a:t>
            </a: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?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u="sng">
                <a:solidFill>
                  <a:srgbClr val="FFFF66"/>
                </a:solidFill>
              </a:rPr>
              <a:t>Yes but only if you really are.</a:t>
            </a:r>
          </a:p>
          <a:p>
            <a:pPr algn="ctr" eaLnBrk="1" hangingPunct="1">
              <a:buFontTx/>
              <a:buNone/>
            </a:pPr>
            <a:endParaRPr lang="en-US" u="sng"/>
          </a:p>
          <a:p>
            <a:pPr algn="ctr" eaLnBrk="1" hangingPunct="1">
              <a:buFontTx/>
              <a:buNone/>
            </a:pPr>
            <a:r>
              <a:rPr lang="en-US"/>
              <a:t>An insincere apology can just </a:t>
            </a:r>
          </a:p>
          <a:p>
            <a:pPr algn="ctr" eaLnBrk="1" hangingPunct="1">
              <a:buFontTx/>
              <a:buNone/>
            </a:pPr>
            <a:r>
              <a:rPr lang="en-US"/>
              <a:t>make the situation worse.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3</a:t>
            </a:r>
            <a:r>
              <a:rPr lang="en-US" baseline="3000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rd</a:t>
            </a: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lang="en-US" i="1">
                <a:solidFill>
                  <a:srgbClr val="00CC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assertive </a:t>
            </a: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technique </a:t>
            </a:r>
            <a:b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</a:b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to use for handling criticism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/>
              <a:t>3. </a:t>
            </a:r>
            <a:r>
              <a:rPr lang="en-US" u="sng"/>
              <a:t>Negative Inquiry</a:t>
            </a:r>
            <a:r>
              <a:rPr lang="en-US"/>
              <a:t> – best to use if: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/>
          </a:p>
          <a:p>
            <a:pPr marL="609600" indent="-609600" eaLnBrk="1" hangingPunct="1">
              <a:lnSpc>
                <a:spcPct val="90000"/>
              </a:lnSpc>
              <a:buFontTx/>
              <a:buAutoNum type="alphaLcParenR"/>
            </a:pPr>
            <a:r>
              <a:rPr lang="en-US"/>
              <a:t>You are not sure why you are being criticized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arenR"/>
            </a:pPr>
            <a:r>
              <a:rPr lang="en-US"/>
              <a:t>You suspect that the criticism is not based on factual evidence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arenR"/>
            </a:pPr>
            <a:r>
              <a:rPr lang="en-US"/>
              <a:t>You have a strong hunch that critic is trying to manipulate you.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Negative Inquiry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solidFill>
                  <a:srgbClr val="00CC00"/>
                </a:solidFill>
              </a:rPr>
              <a:t>	Critic: “I think you’re really selfish.”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/>
              <a:t>	You: Hhmm, can you give examples of how and when I’ve acted selfishly?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solidFill>
                  <a:srgbClr val="00CC00"/>
                </a:solidFill>
              </a:rPr>
              <a:t>	Critic: “I’m really disappointed at your performance in this project.”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/>
              <a:t>	You: Oh, can you tell me what I’ve done to disappoint you?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458F3874-BA2C-59AE-0EFF-2B90D3F014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rgbClr val="FFFF00"/>
                </a:solidFill>
              </a:rPr>
              <a:t>Conflict </a:t>
            </a:r>
            <a:r>
              <a:rPr lang="en-GB" altLang="en-US" dirty="0"/>
              <a:t>Resolution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031C7D1B-B453-D7B4-2196-126F652A6F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From time to time conflict is inevitable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Natural inclination to shy away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Ultimately causes escalation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Minor conflict becomes major conflict</a:t>
            </a:r>
          </a:p>
        </p:txBody>
      </p:sp>
    </p:spTree>
    <p:extLst>
      <p:ext uri="{BB962C8B-B14F-4D97-AF65-F5344CB8AC3E}">
        <p14:creationId xmlns:p14="http://schemas.microsoft.com/office/powerpoint/2010/main" val="3194441647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C11E92E8-A886-BE66-EE64-5DA375552E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Conflict Resolution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1330F0B5-619D-E7C8-796F-BCF430BBB1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Poorly communicated messages lead to negative interpretation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A desire only to win the battle makes it harder to listen to and empathise with the opposing point of view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People appear to be listening but aren’t</a:t>
            </a:r>
          </a:p>
        </p:txBody>
      </p:sp>
    </p:spTree>
    <p:extLst>
      <p:ext uri="{BB962C8B-B14F-4D97-AF65-F5344CB8AC3E}">
        <p14:creationId xmlns:p14="http://schemas.microsoft.com/office/powerpoint/2010/main" val="4224161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68BBAFC0-BCDC-42AB-8BC4-9CC05100DB6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25805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b="0" dirty="0">
                <a:solidFill>
                  <a:srgbClr val="FFFF00"/>
                </a:solidFill>
              </a:rPr>
              <a:t>Three Elements of Persuasion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4F557F3-E57A-53B2-2590-BD2A07FA75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6512194"/>
              </p:ext>
            </p:extLst>
          </p:nvPr>
        </p:nvGraphicFramePr>
        <p:xfrm>
          <a:off x="609600" y="1417637"/>
          <a:ext cx="8305800" cy="46829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24296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2EA0E102-BA33-CE5A-29A5-2FECC1B421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4000" dirty="0">
                <a:solidFill>
                  <a:srgbClr val="FFFF00"/>
                </a:solidFill>
              </a:rPr>
              <a:t>What Skills are Needed</a:t>
            </a:r>
            <a:r>
              <a:rPr lang="en-GB" altLang="en-US" sz="4000" dirty="0"/>
              <a:t> in a Conflict Situation?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AC01341B-2F56-14C2-3451-70F3669158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9138"/>
            <a:ext cx="8229600" cy="41370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/>
              <a:t>Active listening</a:t>
            </a:r>
          </a:p>
          <a:p>
            <a:pPr eaLnBrk="1" hangingPunct="1">
              <a:lnSpc>
                <a:spcPct val="90000"/>
              </a:lnSpc>
            </a:pPr>
            <a:endParaRPr lang="en-GB" altLang="en-US"/>
          </a:p>
          <a:p>
            <a:pPr eaLnBrk="1" hangingPunct="1">
              <a:lnSpc>
                <a:spcPct val="90000"/>
              </a:lnSpc>
            </a:pPr>
            <a:r>
              <a:rPr lang="en-GB" altLang="en-US"/>
              <a:t>The use of I-messages</a:t>
            </a:r>
          </a:p>
          <a:p>
            <a:pPr eaLnBrk="1" hangingPunct="1">
              <a:lnSpc>
                <a:spcPct val="90000"/>
              </a:lnSpc>
            </a:pPr>
            <a:endParaRPr lang="en-GB" altLang="en-US"/>
          </a:p>
          <a:p>
            <a:pPr eaLnBrk="1" hangingPunct="1">
              <a:lnSpc>
                <a:spcPct val="90000"/>
              </a:lnSpc>
            </a:pPr>
            <a:r>
              <a:rPr lang="en-GB" altLang="en-US"/>
              <a:t>The avoidance of you-messages</a:t>
            </a:r>
          </a:p>
        </p:txBody>
      </p:sp>
    </p:spTree>
    <p:extLst>
      <p:ext uri="{BB962C8B-B14F-4D97-AF65-F5344CB8AC3E}">
        <p14:creationId xmlns:p14="http://schemas.microsoft.com/office/powerpoint/2010/main" val="744381248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784E4217-4E62-05C0-CA3A-0105A7D730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Active Listening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C13EFD66-4F8C-9769-8F6A-028ACB736B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Listener repeats (in their </a:t>
            </a:r>
            <a:r>
              <a:rPr lang="en-GB" altLang="en-US" i="1"/>
              <a:t>own </a:t>
            </a:r>
            <a:r>
              <a:rPr lang="en-GB" altLang="en-US"/>
              <a:t>words) what they think the speaker has said</a:t>
            </a:r>
          </a:p>
          <a:p>
            <a:pPr eaLnBrk="1" hangingPunct="1"/>
            <a:r>
              <a:rPr lang="en-GB" altLang="en-US"/>
              <a:t>Speaker can confirm or clarify</a:t>
            </a:r>
          </a:p>
          <a:p>
            <a:pPr eaLnBrk="1" hangingPunct="1"/>
            <a:r>
              <a:rPr lang="en-GB" altLang="en-US"/>
              <a:t>Good when there is potential for escalation</a:t>
            </a:r>
          </a:p>
          <a:p>
            <a:pPr eaLnBrk="1" hangingPunct="1"/>
            <a:r>
              <a:rPr lang="en-GB" altLang="en-US"/>
              <a:t>Slows the conversation, allowing people to ‘cool off’ before responding</a:t>
            </a:r>
          </a:p>
        </p:txBody>
      </p:sp>
    </p:spTree>
    <p:extLst>
      <p:ext uri="{BB962C8B-B14F-4D97-AF65-F5344CB8AC3E}">
        <p14:creationId xmlns:p14="http://schemas.microsoft.com/office/powerpoint/2010/main" val="35680456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C5EEFE3C-630B-F5E6-46B4-9AB0FE4256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I-Messages and You-Messages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6C29929D-84BF-2AA6-B9ED-1DDCF55046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/>
              <a:t>I-messages only use statements about you and your feelings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altLang="en-US"/>
          </a:p>
          <a:p>
            <a:pPr eaLnBrk="1" hangingPunct="1">
              <a:lnSpc>
                <a:spcPct val="90000"/>
              </a:lnSpc>
            </a:pPr>
            <a:r>
              <a:rPr lang="en-GB" altLang="en-US"/>
              <a:t>I-messages start with “I feel/felt”</a:t>
            </a:r>
          </a:p>
          <a:p>
            <a:pPr eaLnBrk="1" hangingPunct="1">
              <a:lnSpc>
                <a:spcPct val="90000"/>
              </a:lnSpc>
            </a:pPr>
            <a:endParaRPr lang="en-GB" altLang="en-US"/>
          </a:p>
          <a:p>
            <a:pPr eaLnBrk="1" hangingPunct="1">
              <a:lnSpc>
                <a:spcPct val="90000"/>
              </a:lnSpc>
            </a:pPr>
            <a:r>
              <a:rPr lang="en-GB" altLang="en-US"/>
              <a:t>You-messages start with an accusation</a:t>
            </a:r>
          </a:p>
          <a:p>
            <a:pPr eaLnBrk="1" hangingPunct="1">
              <a:lnSpc>
                <a:spcPct val="90000"/>
              </a:lnSpc>
            </a:pPr>
            <a:endParaRPr lang="en-GB" altLang="en-US"/>
          </a:p>
          <a:p>
            <a:pPr eaLnBrk="1" hangingPunct="1">
              <a:lnSpc>
                <a:spcPct val="90000"/>
              </a:lnSpc>
            </a:pPr>
            <a:r>
              <a:rPr lang="en-GB" altLang="en-US"/>
              <a:t>“You did/you are….”</a:t>
            </a:r>
          </a:p>
          <a:p>
            <a:pPr eaLnBrk="1" hangingPunct="1">
              <a:lnSpc>
                <a:spcPct val="90000"/>
              </a:lnSpc>
            </a:pPr>
            <a:endParaRPr lang="en-GB" altLang="en-US"/>
          </a:p>
          <a:p>
            <a:pPr eaLnBrk="1" hangingPunct="1">
              <a:lnSpc>
                <a:spcPct val="90000"/>
              </a:lnSpc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86579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C9CBFF8B-CF10-E261-4C10-1ED4AF5B97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I-Messages and You-Messages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3E1B1231-3BA8-9817-D76B-57A32563ED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2057400"/>
            <a:ext cx="7772400" cy="4114800"/>
          </a:xfrm>
        </p:spPr>
        <p:txBody>
          <a:bodyPr/>
          <a:lstStyle/>
          <a:p>
            <a:pPr eaLnBrk="1" hangingPunct="1"/>
            <a:r>
              <a:rPr lang="en-GB" altLang="en-US"/>
              <a:t>I-messages are more likely to be helpful and less likely to cause escalation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You messages suggest blame and encourage denial and further escalation</a:t>
            </a:r>
          </a:p>
        </p:txBody>
      </p:sp>
    </p:spTree>
    <p:extLst>
      <p:ext uri="{BB962C8B-B14F-4D97-AF65-F5344CB8AC3E}">
        <p14:creationId xmlns:p14="http://schemas.microsoft.com/office/powerpoint/2010/main" val="38459689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B75184F0-A011-184E-6EF4-56FEF47863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I-Messages and You-Messages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EEE72A21-905C-7B21-6E34-B59F78DD9E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I-messages state the problem without blaming someone for it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Easier for ‘opponent’ to help solve the problem, without admitting wrong-doing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They are less likely to provoke hostility, blame back or defence </a:t>
            </a:r>
          </a:p>
        </p:txBody>
      </p:sp>
    </p:spTree>
    <p:extLst>
      <p:ext uri="{BB962C8B-B14F-4D97-AF65-F5344CB8AC3E}">
        <p14:creationId xmlns:p14="http://schemas.microsoft.com/office/powerpoint/2010/main" val="35990719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E634EB51-24E2-00FA-FEFC-9334A0B23A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I-message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1ED372D9-8D28-C465-0CCC-D7F1B72B8F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GB" altLang="en-US"/>
              <a:t>	“I feel, that as they stand currently, the minimal information recorded could cause you difficulties if future.”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>
              <a:buFontTx/>
              <a:buNone/>
            </a:pPr>
            <a:r>
              <a:rPr lang="en-GB" altLang="en-US"/>
              <a:t>	“I also feel that if there was a complaint, you are leaving yourself vulnerable to potential litigation”</a:t>
            </a:r>
          </a:p>
        </p:txBody>
      </p:sp>
    </p:spTree>
    <p:extLst>
      <p:ext uri="{BB962C8B-B14F-4D97-AF65-F5344CB8AC3E}">
        <p14:creationId xmlns:p14="http://schemas.microsoft.com/office/powerpoint/2010/main" val="1855018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71C575D0-D6E2-12FE-6D92-28E7455EE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You-message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F3DB9E4F-1A2E-016B-9077-8EDBEE0EAE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235902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en-US"/>
              <a:t>	“Your record keeping is hopeless, no-one else would have a clue what you’ve done or said’’</a:t>
            </a:r>
          </a:p>
        </p:txBody>
      </p:sp>
    </p:spTree>
    <p:extLst>
      <p:ext uri="{BB962C8B-B14F-4D97-AF65-F5344CB8AC3E}">
        <p14:creationId xmlns:p14="http://schemas.microsoft.com/office/powerpoint/2010/main" val="17063994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D335C8C3-3C9C-FCF8-58BA-E5875346F8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I-Messages and You-Messages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573F144B-58AE-7EED-AA49-EB44F12089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The I-message allows the other to agree </a:t>
            </a:r>
          </a:p>
          <a:p>
            <a:pPr eaLnBrk="1" hangingPunct="1"/>
            <a:r>
              <a:rPr lang="en-GB" altLang="en-US"/>
              <a:t>You have stated a fact and said how you feel about it without attaching blame</a:t>
            </a:r>
          </a:p>
          <a:p>
            <a:pPr eaLnBrk="1" hangingPunct="1"/>
            <a:r>
              <a:rPr lang="en-GB" altLang="en-US"/>
              <a:t>It allows him/her to ask you for help and be involved in the solution</a:t>
            </a:r>
          </a:p>
          <a:p>
            <a:pPr eaLnBrk="1" hangingPunct="1"/>
            <a:r>
              <a:rPr lang="en-GB" altLang="en-US"/>
              <a:t>You can imagine where the you-message conversation would go next!!</a:t>
            </a:r>
          </a:p>
        </p:txBody>
      </p:sp>
    </p:spTree>
    <p:extLst>
      <p:ext uri="{BB962C8B-B14F-4D97-AF65-F5344CB8AC3E}">
        <p14:creationId xmlns:p14="http://schemas.microsoft.com/office/powerpoint/2010/main" val="2386806697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1BFF7583-FF21-8265-4BA0-E85FC27FC2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I-Messages and You-Messages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A788EF6D-DD7E-C6F2-0462-425FFB55D9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/>
              <a:t>Remembering to use I-messages can be difficult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altLang="en-US"/>
          </a:p>
          <a:p>
            <a:pPr eaLnBrk="1" hangingPunct="1">
              <a:lnSpc>
                <a:spcPct val="90000"/>
              </a:lnSpc>
            </a:pPr>
            <a:r>
              <a:rPr lang="en-GB" altLang="en-US"/>
              <a:t>In an escalating conflict situation there is strong tendency to blame your opponent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altLang="en-US"/>
          </a:p>
          <a:p>
            <a:pPr eaLnBrk="1" hangingPunct="1">
              <a:lnSpc>
                <a:spcPct val="90000"/>
              </a:lnSpc>
            </a:pPr>
            <a:r>
              <a:rPr lang="en-GB" altLang="en-US"/>
              <a:t>You-message is more natural and more consistent with your view of the problem</a:t>
            </a:r>
          </a:p>
        </p:txBody>
      </p:sp>
    </p:spTree>
    <p:extLst>
      <p:ext uri="{BB962C8B-B14F-4D97-AF65-F5344CB8AC3E}">
        <p14:creationId xmlns:p14="http://schemas.microsoft.com/office/powerpoint/2010/main" val="41372824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CD202E0C-E9AC-37DB-C0A6-D5ABC22D6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28600"/>
            <a:ext cx="76962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eaLnBrk="0" hangingPunct="0">
              <a:defRPr/>
            </a:pPr>
            <a:r>
              <a:rPr lang="en-GB" sz="4400" b="1" i="1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         </a:t>
            </a:r>
            <a:r>
              <a:rPr lang="en-GB" sz="44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Feedback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9231404E-BC23-B781-09B3-32A100E30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438400"/>
            <a:ext cx="3810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chemeClr val="bg1"/>
              </a:buClr>
              <a:buSzPct val="30000"/>
              <a:buFont typeface="Monotype Sorts" pitchFamily="2" charset="2"/>
              <a:buChar char="n"/>
            </a:pPr>
            <a:r>
              <a:rPr lang="en-GB" altLang="en-US" b="1" dirty="0">
                <a:solidFill>
                  <a:srgbClr val="FFFF00"/>
                </a:solidFill>
                <a:latin typeface="Times New Roman" panose="02020603050405020304" pitchFamily="18" charset="0"/>
              </a:rPr>
              <a:t>Affirmative</a:t>
            </a:r>
            <a:endParaRPr lang="en-GB" altLang="en-US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  <a:buSzPct val="30000"/>
              <a:buFont typeface="Monotype Sorts" pitchFamily="2" charset="2"/>
              <a:buChar char="n"/>
            </a:pPr>
            <a:r>
              <a:rPr lang="en-GB" alt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Maintains good performance</a:t>
            </a:r>
            <a:r>
              <a:rPr lang="en-GB" altLang="en-US" i="1" dirty="0">
                <a:solidFill>
                  <a:srgbClr val="FFFF00"/>
                </a:solidFill>
                <a:latin typeface="Times New Roman" panose="02020603050405020304" pitchFamily="18" charset="0"/>
              </a:rPr>
              <a:t> .</a:t>
            </a:r>
          </a:p>
        </p:txBody>
      </p:sp>
      <p:sp>
        <p:nvSpPr>
          <p:cNvPr id="36868" name="Rectangle 4">
            <a:extLst>
              <a:ext uri="{FF2B5EF4-FFF2-40B4-BE49-F238E27FC236}">
                <a16:creationId xmlns:a16="http://schemas.microsoft.com/office/drawing/2014/main" id="{8B925307-DDBC-3710-7F19-29921D87A6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2438400"/>
            <a:ext cx="47815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chemeClr val="bg1"/>
              </a:buClr>
              <a:buSzPct val="30000"/>
              <a:buFont typeface="Monotype Sorts" pitchFamily="2" charset="2"/>
              <a:buChar char="n"/>
            </a:pPr>
            <a:r>
              <a:rPr lang="en-GB" altLang="en-US" b="1" dirty="0">
                <a:solidFill>
                  <a:srgbClr val="FFFF00"/>
                </a:solidFill>
                <a:latin typeface="Times New Roman" panose="02020603050405020304" pitchFamily="18" charset="0"/>
              </a:rPr>
              <a:t>Developmental</a:t>
            </a:r>
            <a:endParaRPr lang="en-GB" altLang="en-US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buClr>
                <a:schemeClr val="bg1"/>
              </a:buClr>
              <a:buSzPct val="120000"/>
            </a:pPr>
            <a:r>
              <a:rPr lang="en-GB" alt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Intended to communicate which behaviours are working well and which are not </a:t>
            </a:r>
          </a:p>
          <a:p>
            <a:pPr>
              <a:buClr>
                <a:schemeClr val="bg1"/>
              </a:buClr>
              <a:buSzPct val="30000"/>
              <a:buFont typeface="Monotype Sorts" pitchFamily="2" charset="2"/>
              <a:buChar char="n"/>
            </a:pPr>
            <a:r>
              <a:rPr lang="en-GB" alt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Helps people to see what they need</a:t>
            </a:r>
            <a:r>
              <a:rPr lang="en-GB" altLang="en-US" dirty="0">
                <a:latin typeface="Times New Roman" panose="02020603050405020304" pitchFamily="18" charset="0"/>
              </a:rPr>
              <a:t> to do better.</a:t>
            </a:r>
            <a:r>
              <a:rPr lang="en-GB" altLang="en-US" sz="2800" i="1" dirty="0"/>
              <a:t>. </a:t>
            </a:r>
          </a:p>
        </p:txBody>
      </p:sp>
      <p:pic>
        <p:nvPicPr>
          <p:cNvPr id="36869" name="Picture 5">
            <a:extLst>
              <a:ext uri="{FF2B5EF4-FFF2-40B4-BE49-F238E27FC236}">
                <a16:creationId xmlns:a16="http://schemas.microsoft.com/office/drawing/2014/main" id="{14332579-494D-CB59-8496-C13828A5198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81000"/>
            <a:ext cx="86201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6">
            <a:extLst>
              <a:ext uri="{FF2B5EF4-FFF2-40B4-BE49-F238E27FC236}">
                <a16:creationId xmlns:a16="http://schemas.microsoft.com/office/drawing/2014/main" id="{5DA5B183-2A87-F5CE-9DA9-5A8CC671A421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52400"/>
            <a:ext cx="1524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8019841"/>
      </p:ext>
    </p:extLst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7AED9E33-22B0-841B-785E-4546980F48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25805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b="0" dirty="0">
                <a:solidFill>
                  <a:srgbClr val="FFFF00"/>
                </a:solidFill>
              </a:rPr>
              <a:t>Communication Styles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C57FE46-C36A-5DAE-D958-FDCBF23C2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8063" y="1643063"/>
            <a:ext cx="2819400" cy="1625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FF9999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000" b="1" dirty="0">
                <a:latin typeface="Arial" charset="0"/>
                <a:cs typeface="Arial" charset="0"/>
              </a:rPr>
              <a:t>I’m OK -You’re not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latin typeface="Arial Narrow" pitchFamily="34" charset="0"/>
                <a:cs typeface="Arial" charset="0"/>
              </a:rPr>
              <a:t>Blame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latin typeface="Arial Narrow" pitchFamily="34" charset="0"/>
                <a:cs typeface="Arial" charset="0"/>
              </a:rPr>
              <a:t>Aggression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latin typeface="Arial Narrow" pitchFamily="34" charset="0"/>
                <a:cs typeface="Arial" charset="0"/>
              </a:rPr>
              <a:t>Low self esteem</a:t>
            </a:r>
            <a:endParaRPr lang="en-AU" sz="2000" dirty="0">
              <a:latin typeface="Arial Narrow" pitchFamily="34" charset="0"/>
              <a:cs typeface="Arial" charset="0"/>
            </a:endParaRP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A653ADBD-801A-5AB6-9A34-144A02D14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8063" y="3286125"/>
            <a:ext cx="2819400" cy="1625600"/>
          </a:xfrm>
          <a:prstGeom prst="rect">
            <a:avLst/>
          </a:prstGeom>
          <a:solidFill>
            <a:srgbClr val="F8C508"/>
          </a:solidFill>
          <a:ln w="9525">
            <a:solidFill>
              <a:srgbClr val="A5002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>
                <a:solidFill>
                  <a:schemeClr val="bg2"/>
                </a:solidFill>
              </a:rPr>
              <a:t>I’m not OK -You’re not OK</a:t>
            </a:r>
          </a:p>
          <a:p>
            <a:pPr>
              <a:buFontTx/>
              <a:buChar char="•"/>
            </a:pPr>
            <a:r>
              <a:rPr lang="en-US" altLang="en-US" sz="2000">
                <a:solidFill>
                  <a:schemeClr val="bg2"/>
                </a:solidFill>
                <a:latin typeface="Arial Narrow" panose="020B0606020202030204" pitchFamily="34" charset="0"/>
              </a:rPr>
              <a:t>Resigned</a:t>
            </a:r>
          </a:p>
          <a:p>
            <a:pPr>
              <a:buFontTx/>
              <a:buChar char="•"/>
            </a:pPr>
            <a:r>
              <a:rPr lang="en-US" altLang="en-US" sz="2000">
                <a:solidFill>
                  <a:schemeClr val="bg2"/>
                </a:solidFill>
                <a:latin typeface="Arial Narrow" panose="020B0606020202030204" pitchFamily="34" charset="0"/>
              </a:rPr>
              <a:t>Manipulative</a:t>
            </a:r>
          </a:p>
          <a:p>
            <a:pPr>
              <a:buFontTx/>
              <a:buChar char="•"/>
            </a:pPr>
            <a:r>
              <a:rPr lang="en-US" altLang="en-US" sz="2000">
                <a:solidFill>
                  <a:schemeClr val="bg2"/>
                </a:solidFill>
                <a:latin typeface="Arial Narrow" panose="020B0606020202030204" pitchFamily="34" charset="0"/>
              </a:rPr>
              <a:t>Indirect aggression</a:t>
            </a:r>
            <a:endParaRPr lang="en-AU" altLang="en-US">
              <a:solidFill>
                <a:schemeClr val="bg2"/>
              </a:solidFill>
              <a:latin typeface="Copperplate Gothic Bold" panose="020E0705020206020404" pitchFamily="34" charset="0"/>
            </a:endParaRPr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08A6B6E1-F116-79EF-951C-224EDA133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6263" y="3286125"/>
            <a:ext cx="2971800" cy="1625600"/>
          </a:xfrm>
          <a:prstGeom prst="rect">
            <a:avLst/>
          </a:prstGeom>
          <a:solidFill>
            <a:srgbClr val="FCE590"/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25400" dir="5400000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>
                <a:solidFill>
                  <a:schemeClr val="bg2"/>
                </a:solidFill>
              </a:rPr>
              <a:t>I’m not OK -You’re OK</a:t>
            </a:r>
          </a:p>
          <a:p>
            <a:pPr>
              <a:buFontTx/>
              <a:buChar char="•"/>
            </a:pPr>
            <a:r>
              <a:rPr lang="en-US" altLang="en-US" sz="2000">
                <a:solidFill>
                  <a:schemeClr val="bg2"/>
                </a:solidFill>
                <a:latin typeface="Arial Narrow" panose="020B0606020202030204" pitchFamily="34" charset="0"/>
              </a:rPr>
              <a:t>Powerless</a:t>
            </a:r>
          </a:p>
          <a:p>
            <a:pPr>
              <a:buFontTx/>
              <a:buChar char="•"/>
            </a:pPr>
            <a:r>
              <a:rPr lang="en-US" altLang="en-US" sz="2000">
                <a:solidFill>
                  <a:schemeClr val="bg2"/>
                </a:solidFill>
                <a:latin typeface="Arial Narrow" panose="020B0606020202030204" pitchFamily="34" charset="0"/>
              </a:rPr>
              <a:t>Reactive</a:t>
            </a:r>
          </a:p>
          <a:p>
            <a:pPr>
              <a:buFontTx/>
              <a:buChar char="•"/>
            </a:pPr>
            <a:r>
              <a:rPr lang="en-US" altLang="en-US" sz="2000">
                <a:solidFill>
                  <a:schemeClr val="bg2"/>
                </a:solidFill>
                <a:latin typeface="Arial Narrow" panose="020B0606020202030204" pitchFamily="34" charset="0"/>
              </a:rPr>
              <a:t>Low confidence</a:t>
            </a:r>
            <a:endParaRPr lang="en-AU" altLang="en-US">
              <a:solidFill>
                <a:schemeClr val="bg2"/>
              </a:solidFill>
              <a:latin typeface="Copperplate Gothic Bold" panose="020E0705020206020404" pitchFamily="34" charset="0"/>
            </a:endParaRP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570BD5A5-7DAF-56C5-DA5B-CCC705BDE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6263" y="1643063"/>
            <a:ext cx="2971800" cy="16256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FF99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I’m OK -You’re OK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Respect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Co-operation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Winners</a:t>
            </a:r>
            <a:endParaRPr lang="en-AU" sz="2000" dirty="0">
              <a:solidFill>
                <a:schemeClr val="accent3">
                  <a:lumMod val="50000"/>
                </a:schemeClr>
              </a:solidFill>
              <a:latin typeface="Arial Narrow" pitchFamily="34" charset="0"/>
              <a:cs typeface="Arial" charset="0"/>
            </a:endParaRPr>
          </a:p>
          <a:p>
            <a:pPr eaLnBrk="1" hangingPunct="1">
              <a:defRPr/>
            </a:pPr>
            <a:endParaRPr lang="en-AU" dirty="0">
              <a:solidFill>
                <a:schemeClr val="accent3">
                  <a:lumMod val="50000"/>
                </a:schemeClr>
              </a:solidFill>
              <a:latin typeface="Copperplate Gothic Bold" pitchFamily="34" charset="0"/>
              <a:cs typeface="Arial" charset="0"/>
            </a:endParaRPr>
          </a:p>
        </p:txBody>
      </p:sp>
      <p:sp>
        <p:nvSpPr>
          <p:cNvPr id="12295" name="Text Box 7">
            <a:extLst>
              <a:ext uri="{FF2B5EF4-FFF2-40B4-BE49-F238E27FC236}">
                <a16:creationId xmlns:a16="http://schemas.microsoft.com/office/drawing/2014/main" id="{349840CF-5EC8-B78F-FB4F-C162ABFC3801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581025" y="3324225"/>
            <a:ext cx="21383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Attitude toward Oneself</a:t>
            </a:r>
          </a:p>
        </p:txBody>
      </p:sp>
      <p:sp>
        <p:nvSpPr>
          <p:cNvPr id="12296" name="Text Box 8">
            <a:extLst>
              <a:ext uri="{FF2B5EF4-FFF2-40B4-BE49-F238E27FC236}">
                <a16:creationId xmlns:a16="http://schemas.microsoft.com/office/drawing/2014/main" id="{41C92A21-8D95-A682-24BD-DA0244074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5562600"/>
            <a:ext cx="20542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Attitude toward Others</a:t>
            </a:r>
          </a:p>
        </p:txBody>
      </p:sp>
      <p:sp>
        <p:nvSpPr>
          <p:cNvPr id="12297" name="Text Box 9">
            <a:extLst>
              <a:ext uri="{FF2B5EF4-FFF2-40B4-BE49-F238E27FC236}">
                <a16:creationId xmlns:a16="http://schemas.microsoft.com/office/drawing/2014/main" id="{9E74BE52-36A2-2D36-B409-E6D46F39F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6038" y="5165725"/>
            <a:ext cx="37449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b="1">
                <a:latin typeface="Arial Narrow" panose="020B0606020202030204" pitchFamily="34" charset="0"/>
              </a:rPr>
              <a:t>Positive	Negative</a:t>
            </a:r>
          </a:p>
        </p:txBody>
      </p:sp>
      <p:sp>
        <p:nvSpPr>
          <p:cNvPr id="12298" name="Text Box 10">
            <a:extLst>
              <a:ext uri="{FF2B5EF4-FFF2-40B4-BE49-F238E27FC236}">
                <a16:creationId xmlns:a16="http://schemas.microsoft.com/office/drawing/2014/main" id="{B90599CB-2C87-956C-9199-758C00F07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590800"/>
            <a:ext cx="1052513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b="1">
                <a:latin typeface="Arial Narrow" panose="020B0606020202030204" pitchFamily="34" charset="0"/>
              </a:rPr>
              <a:t>Positive</a:t>
            </a:r>
          </a:p>
          <a:p>
            <a:pPr>
              <a:lnSpc>
                <a:spcPct val="90000"/>
              </a:lnSpc>
            </a:pPr>
            <a:endParaRPr lang="en-US" altLang="en-US" sz="2000" b="1">
              <a:latin typeface="Arial Narrow" panose="020B0606020202030204" pitchFamily="34" charset="0"/>
            </a:endParaRPr>
          </a:p>
          <a:p>
            <a:pPr>
              <a:lnSpc>
                <a:spcPct val="90000"/>
              </a:lnSpc>
            </a:pPr>
            <a:endParaRPr lang="en-US" altLang="en-US" sz="2000" b="1">
              <a:latin typeface="Arial Narrow" panose="020B0606020202030204" pitchFamily="34" charset="0"/>
            </a:endParaRPr>
          </a:p>
          <a:p>
            <a:pPr>
              <a:lnSpc>
                <a:spcPct val="90000"/>
              </a:lnSpc>
            </a:pPr>
            <a:endParaRPr lang="en-US" altLang="en-US" sz="2000" b="1">
              <a:latin typeface="Arial Narrow" panose="020B0606020202030204" pitchFamily="34" charset="0"/>
            </a:endParaRPr>
          </a:p>
          <a:p>
            <a:r>
              <a:rPr lang="en-US" altLang="en-US" sz="2000" b="1">
                <a:latin typeface="Arial Narrow" panose="020B0606020202030204" pitchFamily="34" charset="0"/>
              </a:rPr>
              <a:t>Negative</a:t>
            </a:r>
          </a:p>
        </p:txBody>
      </p:sp>
    </p:spTree>
    <p:extLst>
      <p:ext uri="{BB962C8B-B14F-4D97-AF65-F5344CB8AC3E}">
        <p14:creationId xmlns:p14="http://schemas.microsoft.com/office/powerpoint/2010/main" val="1542193166"/>
      </p:ext>
    </p:extLst>
  </p:cSld>
  <p:clrMapOvr>
    <a:masterClrMapping/>
  </p:clrMapOvr>
  <p:transition>
    <p:zoom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1D78C93B-5A36-7E17-E50D-C86A594C19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Giving Effective Feedback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BB60815F-D756-C581-412B-95E894DB53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sz="5400" b="1"/>
              <a:t>B</a:t>
            </a:r>
            <a:r>
              <a:rPr lang="en-GB" altLang="en-US"/>
              <a:t>alanced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5400" b="1"/>
              <a:t>O</a:t>
            </a:r>
            <a:r>
              <a:rPr lang="en-GB" altLang="en-US"/>
              <a:t>bjective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5400" b="1"/>
              <a:t>O</a:t>
            </a:r>
            <a:r>
              <a:rPr lang="en-GB" altLang="en-US"/>
              <a:t>bserved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5400" b="1"/>
              <a:t>S</a:t>
            </a:r>
            <a:r>
              <a:rPr lang="en-GB" altLang="en-US"/>
              <a:t>pecific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5400" b="1"/>
              <a:t>T</a:t>
            </a:r>
            <a:r>
              <a:rPr lang="en-GB" altLang="en-US"/>
              <a:t>ime bound</a:t>
            </a:r>
          </a:p>
        </p:txBody>
      </p:sp>
    </p:spTree>
    <p:extLst>
      <p:ext uri="{BB962C8B-B14F-4D97-AF65-F5344CB8AC3E}">
        <p14:creationId xmlns:p14="http://schemas.microsoft.com/office/powerpoint/2010/main" val="20689839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D1852932-C3E7-6E9F-316D-CB78C107EB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Balanced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4233AE7E-414A-4FD9-56F7-E65773ADD5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229600" cy="4525963"/>
          </a:xfrm>
        </p:spPr>
        <p:txBody>
          <a:bodyPr/>
          <a:lstStyle/>
          <a:p>
            <a:pPr eaLnBrk="1" hangingPunct="1"/>
            <a:r>
              <a:rPr lang="en-GB" altLang="en-US" dirty="0"/>
              <a:t>Praise sandwich</a:t>
            </a:r>
          </a:p>
          <a:p>
            <a:pPr eaLnBrk="1" hangingPunct="1">
              <a:buFontTx/>
              <a:buNone/>
            </a:pPr>
            <a:endParaRPr lang="en-GB" altLang="en-US" dirty="0"/>
          </a:p>
          <a:p>
            <a:pPr eaLnBrk="1" hangingPunct="1"/>
            <a:r>
              <a:rPr lang="en-GB" altLang="en-US" dirty="0"/>
              <a:t>Self disclosure recognising their own strengths and weaknesses </a:t>
            </a:r>
          </a:p>
        </p:txBody>
      </p:sp>
    </p:spTree>
    <p:extLst>
      <p:ext uri="{BB962C8B-B14F-4D97-AF65-F5344CB8AC3E}">
        <p14:creationId xmlns:p14="http://schemas.microsoft.com/office/powerpoint/2010/main" val="7467683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E47A104E-3F3F-6296-8ACC-C99205DC51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4000" dirty="0">
                <a:solidFill>
                  <a:srgbClr val="FFFF00"/>
                </a:solidFill>
              </a:rPr>
              <a:t> Works well /Change </a:t>
            </a:r>
            <a:r>
              <a:rPr lang="en-GB" altLang="en-US" sz="4000" dirty="0"/>
              <a:t>next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8B4FA5DC-4F6D-EB5B-CC92-5DA43B4B09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GB" altLang="en-US"/>
              <a:t>Ask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What they are proud of (works well)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GB" altLang="en-US"/>
              <a:t>What needs to be improved (change next)</a:t>
            </a:r>
          </a:p>
          <a:p>
            <a:pPr marL="609600" indent="-609600" eaLnBrk="1" hangingPunct="1">
              <a:buFontTx/>
              <a:buNone/>
            </a:pPr>
            <a:endParaRPr lang="en-GB" altLang="en-US"/>
          </a:p>
          <a:p>
            <a:pPr marL="609600" indent="-609600" algn="ctr" eaLnBrk="1" hangingPunct="1">
              <a:buFontTx/>
              <a:buNone/>
            </a:pPr>
            <a:r>
              <a:rPr lang="en-GB" altLang="en-US"/>
              <a:t>You then raise good points and areas for improvement</a:t>
            </a:r>
          </a:p>
        </p:txBody>
      </p:sp>
    </p:spTree>
    <p:extLst>
      <p:ext uri="{BB962C8B-B14F-4D97-AF65-F5344CB8AC3E}">
        <p14:creationId xmlns:p14="http://schemas.microsoft.com/office/powerpoint/2010/main" val="29798414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5CA0BB5A-3E71-84FA-9823-0932DDAF54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Objective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74CC2A4C-9778-EA33-36CF-AA65F6AF5E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2819400"/>
            <a:ext cx="8229600" cy="4525963"/>
          </a:xfrm>
        </p:spPr>
        <p:txBody>
          <a:bodyPr/>
          <a:lstStyle/>
          <a:p>
            <a:pPr eaLnBrk="1" hangingPunct="1"/>
            <a:r>
              <a:rPr lang="en-GB" altLang="en-US"/>
              <a:t>Describe behaviour not opinions </a:t>
            </a:r>
          </a:p>
        </p:txBody>
      </p:sp>
    </p:spTree>
    <p:extLst>
      <p:ext uri="{BB962C8B-B14F-4D97-AF65-F5344CB8AC3E}">
        <p14:creationId xmlns:p14="http://schemas.microsoft.com/office/powerpoint/2010/main" val="31692848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2679F46D-B86F-100B-35FB-0A629F506F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Observed 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1F6707F9-C344-E91E-8076-01F3F5B0FC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2667000"/>
            <a:ext cx="8229600" cy="4525963"/>
          </a:xfrm>
        </p:spPr>
        <p:txBody>
          <a:bodyPr/>
          <a:lstStyle/>
          <a:p>
            <a:pPr eaLnBrk="1" hangingPunct="1"/>
            <a:r>
              <a:rPr lang="en-GB" altLang="en-US"/>
              <a:t>Focus on the here and now not hearsay/ reputation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Use “I” statements not “you” statements </a:t>
            </a:r>
          </a:p>
        </p:txBody>
      </p:sp>
    </p:spTree>
    <p:extLst>
      <p:ext uri="{BB962C8B-B14F-4D97-AF65-F5344CB8AC3E}">
        <p14:creationId xmlns:p14="http://schemas.microsoft.com/office/powerpoint/2010/main" val="74577681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167A0250-5483-9D57-8357-EDBCF3D829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Specific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48029CA8-EFDB-3CCC-6AC0-B2C01F43E7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2332038"/>
            <a:ext cx="8229600" cy="4525962"/>
          </a:xfrm>
        </p:spPr>
        <p:txBody>
          <a:bodyPr/>
          <a:lstStyle/>
          <a:p>
            <a:pPr eaLnBrk="1" hangingPunct="1"/>
            <a:r>
              <a:rPr lang="en-GB" altLang="en-US"/>
              <a:t>Give accurate detailed information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Avoid woolly statements and/or beating around the bush  </a:t>
            </a:r>
          </a:p>
        </p:txBody>
      </p:sp>
    </p:spTree>
    <p:extLst>
      <p:ext uri="{BB962C8B-B14F-4D97-AF65-F5344CB8AC3E}">
        <p14:creationId xmlns:p14="http://schemas.microsoft.com/office/powerpoint/2010/main" val="253842166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71B93758-DCD5-02DC-1279-78C3ED00C9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solidFill>
                  <a:srgbClr val="FFFF00"/>
                </a:solidFill>
              </a:rPr>
              <a:t>Time Bound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D4152D1D-63C9-6CB6-8854-E483226E81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pPr eaLnBrk="1" hangingPunct="1"/>
            <a:r>
              <a:rPr lang="en-GB" altLang="en-US"/>
              <a:t>Given at the appropriate time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Don’t give feedback and run!</a:t>
            </a:r>
          </a:p>
          <a:p>
            <a:pPr eaLnBrk="1" hangingPunct="1">
              <a:buFontTx/>
              <a:buNone/>
            </a:pPr>
            <a:endParaRPr lang="en-GB" altLang="en-US"/>
          </a:p>
          <a:p>
            <a:pPr eaLnBrk="1" hangingPunct="1"/>
            <a:r>
              <a:rPr lang="en-GB" altLang="en-US"/>
              <a:t>Give time for action planning</a:t>
            </a:r>
          </a:p>
        </p:txBody>
      </p:sp>
    </p:spTree>
    <p:extLst>
      <p:ext uri="{BB962C8B-B14F-4D97-AF65-F5344CB8AC3E}">
        <p14:creationId xmlns:p14="http://schemas.microsoft.com/office/powerpoint/2010/main" val="34437891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BCFD27C7-4320-F2C7-4EC0-95CED8D73E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457200"/>
            <a:ext cx="7696200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eaLnBrk="0" hangingPunct="0">
              <a:defRPr/>
            </a:pPr>
            <a:endParaRPr lang="en-US" sz="2800" b="1" i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3415A12A-3234-51E0-7881-1EFD79DE6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524000"/>
            <a:ext cx="77533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GB" altLang="en-US" i="1" dirty="0">
                <a:solidFill>
                  <a:srgbClr val="FFFF00"/>
                </a:solidFill>
              </a:rPr>
              <a:t>                DENIAL</a:t>
            </a:r>
          </a:p>
          <a:p>
            <a:pPr>
              <a:buFontTx/>
              <a:buNone/>
            </a:pPr>
            <a:endParaRPr lang="en-GB" altLang="en-US" i="1" dirty="0">
              <a:solidFill>
                <a:srgbClr val="FFFF00"/>
              </a:solidFill>
            </a:endParaRPr>
          </a:p>
          <a:p>
            <a:pPr>
              <a:buFontTx/>
              <a:buNone/>
            </a:pPr>
            <a:r>
              <a:rPr lang="en-GB" altLang="en-US" i="1" dirty="0">
                <a:solidFill>
                  <a:srgbClr val="FFFF00"/>
                </a:solidFill>
              </a:rPr>
              <a:t>			ANGER </a:t>
            </a:r>
          </a:p>
          <a:p>
            <a:pPr>
              <a:buFontTx/>
              <a:buNone/>
            </a:pPr>
            <a:endParaRPr lang="en-GB" altLang="en-US" i="1" dirty="0">
              <a:solidFill>
                <a:srgbClr val="FFFF00"/>
              </a:solidFill>
            </a:endParaRPr>
          </a:p>
          <a:p>
            <a:pPr>
              <a:buFontTx/>
              <a:buNone/>
            </a:pPr>
            <a:r>
              <a:rPr lang="en-GB" altLang="en-US" i="1" dirty="0">
                <a:solidFill>
                  <a:srgbClr val="FFFF00"/>
                </a:solidFill>
              </a:rPr>
              <a:t>		RATIONALIZATION</a:t>
            </a:r>
          </a:p>
          <a:p>
            <a:pPr>
              <a:buFontTx/>
              <a:buNone/>
            </a:pPr>
            <a:endParaRPr lang="en-GB" altLang="en-US" i="1" dirty="0">
              <a:solidFill>
                <a:srgbClr val="FFFF00"/>
              </a:solidFill>
            </a:endParaRPr>
          </a:p>
          <a:p>
            <a:pPr>
              <a:buFontTx/>
              <a:buNone/>
            </a:pPr>
            <a:r>
              <a:rPr lang="en-GB" altLang="en-US" i="1" dirty="0">
                <a:solidFill>
                  <a:srgbClr val="FFFF00"/>
                </a:solidFill>
              </a:rPr>
              <a:t>			ACCEPTANCE</a:t>
            </a:r>
          </a:p>
          <a:p>
            <a:pPr>
              <a:buFontTx/>
              <a:buNone/>
            </a:pPr>
            <a:endParaRPr lang="en-GB" altLang="en-US" i="1" dirty="0">
              <a:solidFill>
                <a:srgbClr val="FFFF00"/>
              </a:solidFill>
            </a:endParaRPr>
          </a:p>
          <a:p>
            <a:pPr>
              <a:buFontTx/>
              <a:buNone/>
            </a:pPr>
            <a:r>
              <a:rPr lang="en-GB" altLang="en-US" i="1" dirty="0">
                <a:solidFill>
                  <a:srgbClr val="FFFF00"/>
                </a:solidFill>
              </a:rPr>
              <a:t>			RENEWED ACTION</a:t>
            </a:r>
          </a:p>
        </p:txBody>
      </p:sp>
      <p:sp>
        <p:nvSpPr>
          <p:cNvPr id="45060" name="AutoShape 4">
            <a:extLst>
              <a:ext uri="{FF2B5EF4-FFF2-40B4-BE49-F238E27FC236}">
                <a16:creationId xmlns:a16="http://schemas.microsoft.com/office/drawing/2014/main" id="{F90E6B6E-436E-2AAD-CF67-85F7906A1D63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3702050" y="2254250"/>
            <a:ext cx="749300" cy="215900"/>
          </a:xfrm>
          <a:prstGeom prst="rightArrow">
            <a:avLst>
              <a:gd name="adj1" fmla="val 50000"/>
              <a:gd name="adj2" fmla="val 173545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45061" name="AutoShape 5">
            <a:extLst>
              <a:ext uri="{FF2B5EF4-FFF2-40B4-BE49-F238E27FC236}">
                <a16:creationId xmlns:a16="http://schemas.microsoft.com/office/drawing/2014/main" id="{9C68427E-2FA4-BCD0-BB11-87DD2B1E63A1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3740150" y="3359150"/>
            <a:ext cx="673100" cy="215900"/>
          </a:xfrm>
          <a:prstGeom prst="rightArrow">
            <a:avLst>
              <a:gd name="adj1" fmla="val 50000"/>
              <a:gd name="adj2" fmla="val 155897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45062" name="AutoShape 6">
            <a:extLst>
              <a:ext uri="{FF2B5EF4-FFF2-40B4-BE49-F238E27FC236}">
                <a16:creationId xmlns:a16="http://schemas.microsoft.com/office/drawing/2014/main" id="{389B0301-737F-B09C-3FFD-DE51868BA0E9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3702050" y="4540250"/>
            <a:ext cx="673100" cy="292100"/>
          </a:xfrm>
          <a:prstGeom prst="rightArrow">
            <a:avLst>
              <a:gd name="adj1" fmla="val 50000"/>
              <a:gd name="adj2" fmla="val 115228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45063" name="AutoShape 7">
            <a:extLst>
              <a:ext uri="{FF2B5EF4-FFF2-40B4-BE49-F238E27FC236}">
                <a16:creationId xmlns:a16="http://schemas.microsoft.com/office/drawing/2014/main" id="{5D7A9A26-637B-18D5-EC5D-3E3AF72F004E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3702050" y="5683250"/>
            <a:ext cx="673100" cy="292100"/>
          </a:xfrm>
          <a:prstGeom prst="rightArrow">
            <a:avLst>
              <a:gd name="adj1" fmla="val 50000"/>
              <a:gd name="adj2" fmla="val 115228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pic>
        <p:nvPicPr>
          <p:cNvPr id="45064" name="Picture 8">
            <a:extLst>
              <a:ext uri="{FF2B5EF4-FFF2-40B4-BE49-F238E27FC236}">
                <a16:creationId xmlns:a16="http://schemas.microsoft.com/office/drawing/2014/main" id="{0A43FBC1-2007-9630-B82E-0A0EE2851CE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1752600"/>
            <a:ext cx="1128713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Picture 9">
            <a:extLst>
              <a:ext uri="{FF2B5EF4-FFF2-40B4-BE49-F238E27FC236}">
                <a16:creationId xmlns:a16="http://schemas.microsoft.com/office/drawing/2014/main" id="{718E9527-EBE6-EEF7-33D4-D8F9B920B153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314450"/>
            <a:ext cx="1971675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6" name="Text Box 10">
            <a:extLst>
              <a:ext uri="{FF2B5EF4-FFF2-40B4-BE49-F238E27FC236}">
                <a16:creationId xmlns:a16="http://schemas.microsoft.com/office/drawing/2014/main" id="{56B778B2-5F9B-B825-5D46-08B48AF29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228600"/>
            <a:ext cx="75469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solidFill>
                  <a:srgbClr val="FFFF00"/>
                </a:solidFill>
                <a:latin typeface="Times New Roman" panose="02020603050405020304" pitchFamily="18" charset="0"/>
              </a:rPr>
              <a:t>Receiving Developmental Feedback</a:t>
            </a:r>
          </a:p>
        </p:txBody>
      </p:sp>
    </p:spTree>
    <p:extLst>
      <p:ext uri="{BB962C8B-B14F-4D97-AF65-F5344CB8AC3E}">
        <p14:creationId xmlns:p14="http://schemas.microsoft.com/office/powerpoint/2010/main" val="2413364283"/>
      </p:ext>
    </p:extLst>
  </p:cSld>
  <p:clrMapOvr>
    <a:masterClrMapping/>
  </p:clrMapOvr>
  <p:transition spd="slow">
    <p:rand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So we’ve gone over: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Assertiveness test &amp; interpretation of results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Define passive, aggressive, &amp; </a:t>
            </a:r>
            <a:r>
              <a:rPr lang="en-US" i="1" u="sng">
                <a:solidFill>
                  <a:srgbClr val="00CC00"/>
                </a:solidFill>
              </a:rPr>
              <a:t>assertive</a:t>
            </a:r>
            <a:r>
              <a:rPr lang="en-US">
                <a:solidFill>
                  <a:srgbClr val="00CC00"/>
                </a:solidFill>
              </a:rPr>
              <a:t> </a:t>
            </a:r>
            <a:r>
              <a:rPr lang="en-US"/>
              <a:t>behaviors</a:t>
            </a:r>
          </a:p>
          <a:p>
            <a:pPr eaLnBrk="1" hangingPunct="1">
              <a:lnSpc>
                <a:spcPct val="90000"/>
              </a:lnSpc>
            </a:pPr>
            <a:r>
              <a:rPr lang="en-US">
                <a:solidFill>
                  <a:srgbClr val="00CC00"/>
                </a:solidFill>
              </a:rPr>
              <a:t>Assertiveness </a:t>
            </a:r>
            <a:r>
              <a:rPr lang="en-US"/>
              <a:t>– important life skill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Handling criticism/verbal attacks </a:t>
            </a:r>
            <a:r>
              <a:rPr lang="en-US" u="sng"/>
              <a:t>in general</a:t>
            </a:r>
            <a:endParaRPr lang="en-US"/>
          </a:p>
          <a:p>
            <a:pPr eaLnBrk="1" hangingPunct="1">
              <a:lnSpc>
                <a:spcPct val="90000"/>
              </a:lnSpc>
            </a:pPr>
            <a:r>
              <a:rPr lang="en-US"/>
              <a:t>Handling criticism/verbal attacks </a:t>
            </a:r>
            <a:r>
              <a:rPr lang="en-US" u="sng"/>
              <a:t>against your ideas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Role play – group exercise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  <p:bldP spid="33795" grpId="0" build="p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To conclude: What happens when you behave </a:t>
            </a:r>
            <a:r>
              <a:rPr lang="en-US">
                <a:solidFill>
                  <a:srgbClr val="00CC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assertively?</a:t>
            </a:r>
            <a:endParaRPr lang="en-US">
              <a:solidFill>
                <a:schemeClr val="tx1"/>
              </a:solidFill>
              <a:effectLst>
                <a:outerShdw blurRad="38100" dist="38100" dir="2700000" algn="tl">
                  <a:srgbClr val="808080"/>
                </a:outerShdw>
              </a:effectLst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  <a:p>
            <a:pPr eaLnBrk="1" hangingPunct="1"/>
            <a:r>
              <a:rPr lang="en-US"/>
              <a:t>You feel more comfortable with yourself</a:t>
            </a:r>
          </a:p>
          <a:p>
            <a:pPr eaLnBrk="1" hangingPunct="1"/>
            <a:r>
              <a:rPr lang="en-US"/>
              <a:t>Your self-esteem improves</a:t>
            </a:r>
          </a:p>
          <a:p>
            <a:pPr eaLnBrk="1" hangingPunct="1"/>
            <a:r>
              <a:rPr lang="en-US"/>
              <a:t>You become more valued and respected</a:t>
            </a:r>
          </a:p>
          <a:p>
            <a:pPr eaLnBrk="1" hangingPunct="1"/>
            <a:r>
              <a:rPr lang="en-US"/>
              <a:t>Your technical &amp; professional abilities are </a:t>
            </a:r>
            <a:r>
              <a:rPr lang="en-US" u="sng">
                <a:solidFill>
                  <a:srgbClr val="FFFF66"/>
                </a:solidFill>
              </a:rPr>
              <a:t>highlighted</a:t>
            </a:r>
            <a:r>
              <a:rPr lang="en-US"/>
              <a:t> by excellent interpersonal skills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  <p:bldP spid="34819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7FEC79AD-D344-79ED-5FF6-32A40402A00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25805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b="0" dirty="0">
                <a:solidFill>
                  <a:srgbClr val="FFFF00"/>
                </a:solidFill>
              </a:rPr>
              <a:t>Definition</a:t>
            </a:r>
            <a:endParaRPr lang="en-IN" altLang="en-US" b="0" dirty="0">
              <a:solidFill>
                <a:srgbClr val="FFFF00"/>
              </a:solidFill>
            </a:endParaRP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016BBABF-6785-1ED1-2F67-D8C71BACA70F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85750" y="1214438"/>
            <a:ext cx="8229600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200000"/>
              </a:lnSpc>
            </a:pPr>
            <a:r>
              <a:rPr lang="en-US" altLang="en-US" sz="1800" b="1" dirty="0"/>
              <a:t> Assertiveness</a:t>
            </a:r>
            <a:r>
              <a:rPr lang="en-US" altLang="en-US" sz="1800" dirty="0"/>
              <a:t> is a form of communication in which needs or wishes are stated clearly with respect for oneself and the other person in the interaction.</a:t>
            </a:r>
          </a:p>
          <a:p>
            <a:pPr>
              <a:lnSpc>
                <a:spcPct val="200000"/>
              </a:lnSpc>
            </a:pPr>
            <a:r>
              <a:rPr lang="en-US" altLang="en-US" sz="1800" dirty="0"/>
              <a:t>It is a form of persuasive communication.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endParaRPr lang="en-IN" altLang="en-US" sz="1800" dirty="0"/>
          </a:p>
        </p:txBody>
      </p:sp>
      <p:sp>
        <p:nvSpPr>
          <p:cNvPr id="9220" name="AutoShape 5" descr="data:image/jpeg;base64,/9j/4AAQSkZJRgABAQAAAQABAAD/2wCEAAkGBhQSERQUExIUFRQVGBgXFhgYGBcYGBwYGBgXHh4cFxcYGyYfFx8jGRcXHy8gJicpLiwtGCAxNTAqNSgrLCkBCQoKBQUFDQUFDSkYEhgpKSkpKSkpKSkpKSkpKSkpKSkpKSkpKSkpKSkpKSkpKSkpKSkpKSkpKSkpKSkpKSkpKf/AABEIAMoA+gMBIgACEQEDEQH/xAAcAAACAgMBAQAAAAAAAAAAAAAABgUIAwQHAgH/xABREAACAQMCBAICDgQKCAYDAQABAgMABBESIQUGEzEiQVFxBxQWIzI0VGF0gZGTs9JCcqHBFTNSYoKSorGy0SREU2Nkc4O0JTVDlKPCF0XhCP/EABQBAQAAAAAAAAAAAAAAAAAAAAD/xAAUEQEAAAAAAAAAAAAAAAAAAAAA/9oADAMBAAIRAxEAPwB54fwe0i4ZbzGztnboQfChj3Z1QZY6cndsmgJZ9GSX+D7NtDIAEjiYHKqWGoJglRqO2xwPTU9yxAr8OtVdQytbQggjII6SdxUnHYRqmgIoXfbG2/f7cn7aBGa94eujVYWoLLIxXpRavBr06crjDKhOSRjUvpr2k1kVXPDrVWkMgiBSAh9BQFtQTGkamJYZACEgnIpwn4NC6srRIQwAbYbgKVGcehSR9dY4uXrZRgW8QH6inyA8x6FUfUKBb4oOHwTdNrK2PgDeGCMtkn+SE7aQW9O1Ypmsl6hPDbYogOmQRwlSdUgTUAmVDdP4QyMsKcpbFGOSgyGVs+epexyPQNvVWEcDgyD0Y9gQPCP0iSdvWzfafTQJ88toig/wbbszkhE6CRnbpjHvsYZyTIoGF8+2MmtgJZB3jfhsKyZxDH0I9UvYZVtGjGTn4Wy7nHYMcvLdswUGCMhNWkaRgF8aj6zgZPesh4Db+L3iLxY1EIoJ04xkgZ2wMUC1FFYlzEeH2yyqUBHSiKnMgRtLhPEVUhsYBwewwceuOwWNs6IbKzJdWIBijByAcYwnbVgH10yDg0IGBGowVK4A8LLnBUdlI1HcemvScIiCKhjUqqqg1AHwp8EHPfFBDw8EsWleP2pZ+HTg9KHcnXkfB7jQdvXUMs1kS5HDbbRGQC3TgOT49sKpwcLnBOcMMgZFN9vwSCNlZIIkZF0qVRQVXJOFIGwyT9prHDy3bKSRBHk5ydIJOr4Wc+nz9NAqW0tk/hWxs2fUEOIMLrMoTGow5AGe5A3Bxmsiw2q9MzcOtVjYsGkWBWRSGKBciPOS4+EQoAI8zTfBwyJBhY0AyD2HcHIJ9JB3ok4VCxQtFGShJQlQdJY5JXI2JO9Ao8TWzimeJeG2zlFZmPThGAEDZ0qhbGWVc4G5GM7486bRQjScOt1iLNrk9q4VAMAAho9WS3mQoAB88Cmmbl+3eRpHhRnbGWIyTgYHf0Dt6N6yfwLBhB0IsRklPAvhJ7ldtifTQJpms1jMjcOtcZwB0UQZwx/jJY1DDCn4IOdsaqz3K2aICeG24kzHqjMUZID9LJ8EZY4aULgKSSO1M8nL1uw0mCPGrXjSPhDOGPpIyceisg4NBp09GPTpVcaR8FTqUeoMSR89AsWVvZsyh+HW4VtAEggjADOWChkZdS5Ixnfc74qd9yNl8jtvuYvy1uJwmEMrCJAUAVMKBpAzgL6Mam+01t0Crx/hNnbRhxYWz5OkDox5JKsVA8HcuFX+lUK3ELEnw8OtW1AmM9KLxZVWTJ0bagJT6o66BNbq+NShsEMMjOGG4I+cHzrCvCoR2iTyHwR2UMB9gZh6iaBPjksGgmlFjaDpFV8UUYU62whPgyAUMb59D0CWxdQYeH2zklRpMUSE6whVlJTBB1EZ9KkbU4LwyIYxGgxpIwBsVAC/YFAHowKxDgcGkL0kwAQNuwYgkD0DIGw9AoFJpLLWwHD7cKgJbNsCwKqxZCRHoRhpO+o+kAjevdrbW8oDJw2yRDL09TpE3lnK6E0sAQyk6sAqdzTUeBQf7GP4JTIUA6SCCARuMhj29NerPgsEQxHDGgyDsoG4zj7MnHoyaBYENmSo/gyDMozbjpQ5cAjJYaPehght8+H5/DXgGxOpRw6AyLgFBDCSxyysI20gOQwA8tmU7ZpnHL9uF0iCPBIPwR5ZA3+YEj6zWReEQ7e9JsQQMbAhdPhH6Ph22oFm0s7OSHK2Fr19QjMZgVQsjDOGLRg4CHVkDfyoubezQFjw63KJhZG6cO0hGdCDR48HCkjsT54OGReCQBOmIYwn8kKAPI5wPPIG/wA1EXA4FOVgjBxgYUbbY29G21Av8v8AD7O5V82FsjIQMdGI+WGwdPlKsqf0K4dzTYxre3SrGgVZ5gAFUAASNgAAbDFWZjtUTOlVXPoAHmT/AHsT9ZqtnNvx+7+kTfiNQWC5R+IWn0eH8JKl6iOUfiFp9Hh/CSpegKKKKAooooCiiigKKKKAooqM5i4gYLd5R+iUP1GRAf7JNBJ0VCcO4oxvJoWOdMUbqP8AqTK3+FKm6AooooCiiigK8mQAgZGT2Hpx6K9UvcxTlbvhwH6U8qn1e1pjj7QD9VAw0UCigKKKKAooooCiiigKKKKD4arPzb8fu/pE34jVZg1Wfm34/d/SJvxGoLBco/ELT6PD+ElS9RHKPxC0+jw/hJUvQFFFFAUUUUBRRRQFFFFAUveyAf8Aw26PojJ+wg/uphqD54TPDb0f8PMfsjY/uoIyzP8A4x67WX+zcx4/xGm+kvhUmeLL9Dkb+vPH+WnSgKKKKAooooClfmc/6dwv/nzf9tLTRStzT8e4V/z5v+2loGmiiigKKKKAooooCiiigKKKKD4arPzb8fu/pE34jVZg1Wfm34/d/SJvxGoLBco/ELT6PD+ElS9RHKPxC0+jw/hJUvQFFFFAVGca5ihtQvUYl32jiQF5XPoSNd29fYeZFbXE7sxQyyAaiiO4Hp0qTj68Uv8AK/DFjiW4c9S6uEV5pjux1AMET+RGucKg22z3yaD5/DfEZN47KCEeQuLnx/WkMbhfVqNb1pxm4EUpntQJI/gLDKsgl2/QZwmk52w4HrNbQTNfZUCgliAoGWJOAAO5J8higgvdjcRYe7sejCWVTIlwkxTWwUGRAqkDUQCV1Yz6N6bq51BzFNOr3DWvX4XIWiCKmqbQuB1zGf4yN21DQNwArYO9SvJ6x+2JPakr+0+kvvT9bwTamzoEy5jGjGVBxk9higcKjeZVzZ3I9MEo/wDjapKo3mY4s7k/7iX8NqBT5ROb6Inz4bEftlFP1IHJ/wAdh+bhsX7ZB/lT/QFFFFAUUUUBStzZtecLP/EyD7baammlbnD4zwv6Wf8At56BpFFfBX2g+E0i3PPVxdytDwmFJRGdMl1MSLdW9Cad5SPm/aN6eXQEEEZB2IPYg1g4dw2OCNYoY1jjQYVVGAPUPXQKqcG4ug6n8JQSuN+i1qqxE/yeorax+tv6qmeFc1wy2sNzI6QiVQ2JHVcHsVySM4YEZ+apqlK29irhqSNIbVJGYk++lpFGok4VGJVRknbHnQM9reJKoeN0dT2ZGDKfUQcVmrns8R4XxB2tuHTvazQJlbSNdAmR3yxTICnQQNu9OnBuLrcxCRVkTcgrKjRupHcMrbj+6g3qKKKD4arPzb8fu/pE34jVZg1Wfm34/d/SJvxGoLBco/ELT6PD+ElS9RHKPxC0+jw/hJUvQeJZQoLMQANyScAesntUS3OViDg3trn0daP81cE9lDj891dyLI7dFXkSOLJCL0pHjJZezOdOok9tQA7VA8scPMtzFGoUtI6omRsGY4DEeejd8eekDtQWN45zYodra3ia7uCMNEhARAw73Ep8MQI8t2PkDW5wfhphtYY3dS0USIzdgSiAE7+W3nXrg/BIrSFYYgQoyWY7u7n4TyN3dmO5JrZniV1KMAysCrA9iGGCD6wSProNKDiiywvJbK0+keEDMYk/UkkAVh/OBI+eoK55dveIELelLa0yC1tC5eSTH6M0+AAvpVBv6akp414dEJIorieNcCQdaSV44gPhJHIx1BcDKrg4G2e1S/C2D6pkmMscwR4+xRV0geDAzhvhHPmaDbggVFVVUKqgBQBgAAYAAHYAViW6PVMfTfARW6m2gklhpBznUMZO3YitmlPi3GL1LgpbrHOuR4OjKpUYHwrguIj6e2d+1A2VEc3nFhdn/h5/wnqVjJwM4z547Z+aojnL/wAvvPo834bUC9ylHpvgp7rYQD7JZP8AKnqk7ge3E3H/AAcf7J5f8xTjQFFFFAUUUUBSvzdvdcLH/FMfstp6aKV+Z/j3Cx/vpj9lrL/nQNArHPIVVmCliASFGMnA7DO2T2r3SBzn7IF3bXHteCyIXb/SpllNuMgHPvKMSB2JJG4O2KB7tptaKxVl1KDpbZhkZwwHYjsay1GcuPMbeNriWGWRhq1wgiMqd105JyNJG/nUnQFfDWtZ2ro0haVpA76lBCjQulRoUgbjIJyd/FSxz/zDMvSsbP45d5Ct5QxD4crejA7fP6sEPfKd6JuIcTaM5hV4I++VMyRkSlfLO8anHmtN1RPK/LkdjbR28XwUG7H4TMd2dvnJ3/Z5VK5oPtFFFB8NVn5t+P3f0ib8RqswarPzb8fu/pE34jUHduFXMkfCYHiEZdbaFh1GZUwIkJ1MqkjbPkajeXeepLlwh9ptvuIZpHbHpAMQz9oqe5R+IWn0eH8JKl8UFcfZStdF/cJpx751lz5rPGh/ZIkv20ucvcW9rXME4XUYZFk0/wAoDZgPnKk4+fFdP9nvguDbXQHfNvJ9eXj/AGhx/SFcgQb0Fr+H8QSeKOaJtUcihlb0g/3HyI8jWxo9FJHsWFo+EAgK7a3ZUDhT4iDgltlJ3b1MKz33sjGDHV4deLl1QFTbuCzMFUArN5kgD10DJxjjcNnE01xII418z5nyVQN2Y+gUv8mcQSy4b1rtltYnlmkjSQ6SkcsjOiYPnpOdI33qJ5m5hkukhAsJoOnPFKstw9umlkbJ0RdQmZjHrGnbOe9Ng4hYcRQKxgnCuPe5ANSyDOA0T+JW77EUEZa+yKbosOH2klyFwWd3S3jw2cEGTLsDpbcJjwnepjlu3a2tEW5dFkLSO51eEPLI74DHGcasfVUVyjc5ub12TpRmaO3tw0fSLLFGT4Qd2GWfAx2GcbmtvmPlSS6fUt0YlwMp0IJVJHmeopNAwxXCt8Flb1EH+6ozm5c2F0PTBKPtQ0oD2LH+F17N/QWsIwf60UqVs23Jd1EcoLBtiPg3Sdxjt1nHb5qDa4NIG4tJ81oMf+4f/wDlOdL3L3AJIpTLN0tfT6fvesgjWWyS++2SMUw0BRRRQFFFFAUscxH/AMR4Z+tdH7Lcj99M9K/MP/mXDPXdD/4M/uoGivJFeqRed+Lu15aWkTEaSbqcqdwkZxGpx5NLvjz0UGblxpeHzxcPlIkt5A/tOUbMAg1GCUeZVMlWHcL6ezpXOLjjlxHf2+u2aa3Co0bCORpFkcyRu8bqpHhRhqVyPCSV9Bmrz2RIgpMEM84GfGFEMG3pnnKJj9XVQNhrnF3cMl5xS536imC0iOd0jMIkLL6Ms+fWBWrL7IHWJE3EYYF/2VijXc2PQbjQyKf1U+utLhd3DNfyRQWl86tbaZmlVuq8jSRtG7PMw04VXwWI22UYoIIrdZyOJ34P/Oz+zFbdtfX6/B4rc/00ik/xCpvjXKz2yK7ugDtoVSQHJwTgDsTgHYE9qh1TFBv2fOnFIiPfra5HmskZhY+p4zpB9YroPKXN0d9GxCtFLGdM0LEFkYjI3GzKRuGGx+0VzEVucsXhh4taEdrhJoH+fQvUQn5wVI9TGg6+arPzb8fu/pE34jVZg1Wfm34/d/SJvxGoLBco/ELT6PD+ElS9L/A+Jx2/C7aWZ1jjS3gLM3Ye9oN/rIFR7ey5wvyvFb9VJW/woaD57LnD+rwm5wMtGFmH/SdWP9kNVb8eLbzP99WG4h7KfDZYpIurKwdGQ4trk7MpB/8AT+eq/RWrjHvcxwBv0pPL0eH5qDvvI1j0+FWufhSBpj/1DlfsTSPqrFzXArRRqcjE9u+rGVGieLw7ZJZskKANz3wBmojlj2QrSOwt4Z3nSWJNBDQTNsCcbrHjtitpfZIsfN5v/bz/AJKDa4pxx0Z1fh108WojUqwyqy+nSHJI7dxXrh0sLRSS29mIpURtIe36LE6SQM6QSCRjY1gPsl8OPe5I9cM+fs6dR1rzjYLc3E44gydUW+gLb3DD3lZAwkVosMG142IIwDkGg2uK8RJME5ldbWcQuX+F0JlIeGXDZCq2TE/luM+Zqc9pOxzcXE8/80kRRfdwhdQ+Zi1LJ5t4clk1ul3qPSkjTVBcacHXoDDpdsFQfVUhw32ReGRwoplOURRpWK4xkKPCrMnp2BJ+ugi+Xw8Vz0S0sEFtdFWkSWQgiR1eCERdTTHGyyBSdByBgY3NdhrkVtzdwya4a6ubiOGT3sRIiTMydIth3cxhWkKuU2GFUkAt3Db/APlvhfy1P6ko/wDpQOFQnG+Z+hIkMcEtxM6s4SLpjSqlRqkaR1CDLDGe9RZ9lrhXy6P7JPy0jcL5psYeKNcG/t3heOYagkol1PIr+++DDnsoYH4MagBRtQdCh49ft/8ArkUfz7uPV9iIw/bUtwHjC3UCTKpXUWBU4JDI7IwyNj4lO9LEPso8Lz8fh7/zx/etaHJnP3Dre0EUl9AGWW4I8X6LXErKe3mrKfroOjUVD8H5utLo4t7hJDv2zvjGcZA1YyM47ZFTFAUscyr/AKdws/76cfbay/5Uz0u8wzQNLbl7mCNrecSkPIqnHSkQjBPn1B3oGGuMcU5m6c13cRr1Jrq66ECnzjtQsWw9BmYqP5z58jXTDzrY6ggvbcsdgFlRifUFJrmfBLa3W8kuS2qz4ZBqjYkHWfHobI2ZnkNxLt3LxH0UG7zDeyrxHh1qLli8SRQy4ViOrOCGcEeDqdJWID9g2QDuK6AeSrItra0gd/5ToJD9RfOK5NyajTcYtmmC9dpJ7icHZ1bonSDglZIwJU6b9x4xXdKDDHaqi6UUIMYGkAY9Qxilj2O1KR3cTEs8V5OjO2Nb5KurSMANTaHAz6AB2FSXMvNcVmqhg0k0h0wwRjVLI3oVfIDzY7CsHAOESCaS6kXotcKjSQiTWodVC5JC4J0qoyD9tB7574Z1+H3Cr/GIhliPmJYvGhHoOpQPrrnc8iuFkXZZFWQY9DqG2+2uwyEAHOMY3z2x89cctrmIwR9HUYV1RxswwWSN2VWAH6OkDHngUH2OOvvDoc8X4YB5G4c+pYSM/aa9RNvit7k+Lq8aP8m1tN/mkncH/AKDqRqs/Nvx+7+kTfiNVmDVZ+bfj939Im/Eag7/AMrwh+HWqsAVNtCCDuCOklcw5p4LPFcyKl3Mi58I0xHCntvpHlXUuUj/AKBafR4fwkpL5uvRLKSPIaR6hmgRxa3AOfbsuf1Iv7tNZVhuvO/b7mKtqQYrytBoSWVx8uY/9GOvK29yO139sKfuaphYSaxSQ4oI3pXZ/wBbH1Qr+avS210f9dI9UKf51tis0QoIxrO6+XP91HQLG7+XH7lP86mNFehGO1BANaXfytT64R+askNpeeVzD9cJ/NUv0N6zQRDz2FBFJBeD/Wbf7k/mrItpek/x9r9cT/uepCdgDt+31V8iu8bYoIi4hvgT4rRv6Mo/eawe27yIGQpaYQFmPvucLudgN9qY5H1VhurPXFKCNjG4/sNQO/KHBroyxXFx7UMYibpGEz6sShDn3zAwVUeVOxpe9j2bVwuxP/DxfsQD91MNByfmfmaW4nuoRNNEkE3SCxMIwwEaEl3UdQksx2DKMAbGk88lQTPnQ/UJ2YMzMT6fEW1H1g1P39tniHEcfKV/bDGa5pxzmaaZ2VXaOIEqFQkagCRlyNzn0dvmoOoWNvwxiq3FzHbxxjEsDaImlfU4OtlbPTGj4AAJz4tiBUPe80QyoyxMGWa6a4mSPZhFDpjt4V2xqKxiQKdiUC/pAHlQiHoFTHDuaHgt5YNCusuCmr/05O3UT59BYY7Z0nuKDqfIGiHiCPLLEqJbTMrHCKBJLFgqzHBjcHWn8nWy/o10xedbEnAvrUn5po/zVU2eQvjWzOQMAsdWBknAz2GSdh6a+J81BZFeIRR3t9KOkrhYTHM6vJqQxlmCyasBDsFVSBlW2NbvCOfRO6IvtaYuAR0LlGfGM5MUoQjA7qCSK4/ybxaR7RomYlIpnKg74DqhIA9Gcn6zUrJbIVVWRSqnUq4woYeYA7HBNA5+yFxmW4DWkZMUB/j5c4eQecUQ7gEfCc4HkM70kLwVNQOqUgfBQySFFA7BUzjAHYfNRwniLzGcSHJSVlH6uFIB+2pDTvQblkmWAqf9h221xXd4R8auG0f8qLwL+3VS3cXghtriQ91hkI/W0kD+0RXSuRuD+1eH2sHmkS6v1mGpv7RNBOGqz82/H7v6RN+I1WYNVn5t+P3f0ib8RqCwXKPxC0+jw/hJSXzHaASSFe2ScfX2p05R+IWn0eH8JKTOcsLO4B88/b3/AG0CtMN6+Id6GG9e4EoM6SV5kNbEVvRLb4HegjWoRvqokFeNVBlD1mUGtVWNbCyfsoM619IrEsooaf0Cg8zLmsIG9Zs59VAioPcRr3Nc+E4/kn+41j+qstvaM7Ywd9tt+/qoHv2KXzwey/5WPsZh+6myub8hclCXh1v1rq9wFdOmk7QxgJI4wFi0k9u5JNMtv7HdijBuiXYb5klml39OJHI/ZQIt9txLiQ/30J+23j/yri8sOksPQ7j7HIrtt3wt5OIcSdRkCaFfstoz++uO8chMdxOhBBSaUEf0yf30EZWzLwl+gk+2gymPYjOsKSQV7jbBz23rXzUrDvw+X+bdQn+tE4/cKCJoP92T9lfDX3yPqP8AdQPXKNiYhOhPZ427EbPErDY79mFT2DURysvhl/VtW/rWy/vFS+KCO4GmLi7HkHjP1mJanxHS7wUf6Rd/rx/hrTHboT6aDV43Drijhxnr3FvCfU0ik/sWu4Vx3iHA7iSfh8cZMTNO0iyFNYXoxs2ShI1DJA7jvTtHb8YQ/wAdw+Ufzop4z9quwH2UDYarPzb8fu/pE34jVZGzMhjHVCCTHiCEsv1FgD2+aq3c2/H7v6RN+I1BYLlH4hafR4fwkpd514I2oyLuG/YfOmLlH4hafR4fwkrNx+6gjgd7l1SJfhM2wGdh9eTQckMW/wBde9OO1eV4sJnxa2t1cA5wUhYIf+pJpUVIxcrcTmOVtYIAf9tPqb+rCp3+bNBoCVq+vJtU5D7GN6w8d9BH6RFblj9TSuf7q24vYkz/ABvEbxvmToxD9iGgUWiJ8j9lYpICO+3r2p+i9iGwx4xcS/r3Mx/YrAVuQ+xZwxf9RhPzvqc/WXJoOUNfRDvNEPW6f515HGbYd7mH6nBP2DNdpg5KsU+DY2ox59GPP26akrewjT4EaL+qqr/cKDhkfEYm+AXk/wCXDO/+GPFbMMczfAsb9/R7wUB+uRlxXcqKDjMXL3EX+Dw5gP8Ae3EKf2V1GpG15C4kfhCxiHztPKfsAQftrqtFBzkexdcOcy8R0+kQW6J/akZjUjaexVbrjqXF7N5kPcMqn1rFoH1U60UHlEAAAGAOwr1RRQRfGpreFOvcSCJIyGLl2jGdgNWkjX2AAOarR7IvEbWS+mmtpxKsztIdKOoUkKMEuBqJIJyNt6tTJGGBBAIPcEZH1g1Gjla0Ha0tvuY/y0FQ7fLkKiszE4AVSxz6ABXReE8gXf8ABl/14zbj3mZOqoXJjznLlve/CTsR59xirDQWqIMIiqPQoCj9lc/599je9vpGaHikscbDHQbIjHkQDGRkfrA+ugrrkZ7j7RWxb2zSMETxM2wA3JJ2GANzvXUbH/8AzU+ffr5QPRHGSftZhj7KeuVfYZsLGRZVWSaVN1aVgQDjuEUBc+jOcUChwjk+5gjjne2ldJba3VlhUdaJ4U0++QyMpfI81OR6PT9ltjnC2vED85s3H/2Oa7VRQc15c9jsk3MpLJ1umYtaEMGVNLa4tQOMgEDUM1t2XscRLIBc388r4LiNHFsmkEAnRFhiASBnV50/1DcZ5UgumDSqxYALlWZTpDasbdgT3xvsPRQa9tzLYoq4nRQNWkuWBwDhiDJuRkYJ7VvWvMltJkpPGQHEZOoAdQ9kBOxbY+Eb1oT8g2bLjpsCFdQwkk1gP3AYsds7gdgd6xyex1ZMVLRM2nAGqSRtlIIB1Mc4I8/SaBgtbkSRq6/BdQw9RGarZzb8fu/pE34jVZK0s1ijWOMaURQqjc4AGAMnc1W3m34/d/SJvxGoLBco/ELT6PD+ElSxFRPKPxC0+jw/hJUvQfKWLjnCRA+uzkBV0jUahh2e4MIAdgAN+m+fNZB6DTRUTzLwt54QsTIrrLDKusErmKVHwdO++nH10Grbc3RKridWt5I2RWjfxsTICUMZjLdUMFfGN/A2QMGs784WgMY9sR5kCMmDnKyEqjZAwAWBUE4Gdu9RUnKtwZluzLE12rghdLrD0xHJH0xuXB99d9e+5xgCsMPIbiGdDMpaaOIE6SAHS4nmchc/BJmIAzsBvQSljzgj3PtZ43jlIdkDA+JFkdAx28OrQzAH9HG++KxcS59ghkmjOdUEkCSZ8KgTNGNQbBGFEgJG2cbemt2bhUnt5LhGTQYjFIratWA5cMhGxOTgg1H3/LEr3ErK8YilltZjkNrDWzxnSMbEMsffuCfOg3Pdhb4V+rH0SkjtIW06em8aEMjAMMM4ByBjbPesbc7W+qPS6mNutrkJ0iPoqrMHDDI2Yd8dwd8ioy/5EeRpGEqjW0zfBO3VmtJB5+QtiP6Q9FfeL8hGeZpesFPWeeMgElX6FsiEgnDhXg1FTsQcdxmgZb7jMUMYkkcKrEBchskt2CqBqY4zsBnY+iou25wjlu0t4dMimJZmk1EDS+vToAQhz4DnLLjI7nIGbivC5pBbSq0QuLdteDr6TFonjcbeJdnJBwcYxvk1r8r8rtau7tIHMkahsAqNfWuZXIBJwuq4wB3wu9Blk5xhW5W3fId3kRCPGMxiInVp+AT1RsfRk4yK3r7j0MMixySaWbGMhseJtK5YDSuW2GSMmoZeV5UuhcJJGczyuVYMPe5o4FOCP0gYcjyOryrFzRyjNdThhKvTxFhXMnvbRyayURGCMXGBqYErpGMjagnrDjsMzukUgdkzqwGxsSpwxGGwwIJBOCMVocN51t5S6tIkbo04ZWbssDsrNqIC/BUORnIDDPprHy7y9LbzyuXRYmB0wxtKY9RkZjIFkYiE4ONCeE5J9GIq95DmnRoZJo1hD3MsbIr9TXcGUjXkgaV6rZAPi2+D5hOe7C3OkiRdHvmtmOgoI4+oSUcBj4PF27b9q9rzhaGNpBOhVXEZxqJLMMqFXGpsruMA5GSNqXJeQJJEbU0MbssykqZ5NXUtniBZpWLbFycDsNtzvWfj3A5Ypxdxks6tDpVYXm+DFNG2pVZWxiXIIOxG+xNBN8T5rhismvFPUiC5XT+kS2kAHG3iOM+VYbPnGEqOs8UTs/TVRJr1NpjbC+FWz76uxUHBzitLh/Lkr8JW2kIjlYamyOxMvUwQCcHBxgE4Pme9ZouUSLp5jINLPcNgAhgJordNj6R0WOf5woN8c3WumRuummPBY79mbSCm3vgLDSCucnYb1l4Bx1buNpEBCiSSMZ8+m5XOCARnHY9qU7T2Ppolj0tAZLfpdFybhtYjbtIrORGCo7JnDAHsNNTXALC5gk6bdNo3NxPK6qQNcsoKImWyMAuSTnsvpoJCHjTNeSW3RIEcaS9TUuCJCwAC/CzmN/sHpr1bcwRPM8WpQyyGJRq3ZhGHYacZBC5PzgZrDBwyUX0s5MfSeGOIAatYMbSNk/o7mVh/RHz1BJweea5kuolEZS5DRidWAdfaohc4U6gMklfTp8gQaCan5ztVGesG8HUGkM2VwxG4GASFbAJGcbV8l5ygFj7d8Zh0q2Avi8RUYwfPLD5vnqCsuQpo+iomRAsapK8ZmVpFVXBV4tXTcEvsxGpQMDyNSzcvSycNNpI8YkEYjV1DFfBp0kg776RkeWds0GSy52t5J2h1hWDIsecjXriSQdwNGdRAB3Ok4rJbc42zdFWlRZJRGQgbV/G/A8SjThjsDsCdhvWoeWJX1s7xh5Lm2uGChio6KQqVBO5z0jg/PWpZciukBi6qklbBc6T/AKoyFvP9LTt6M0E3wDmSO6RSMLIVZzHnLBRI6AnA2BKHHpwfQal6WOUuVHsSwEiskup5Bg56pc4ZGJ2BQhSvYFARjJpnoPhqs/Nvx+7+kTfiNVmDVZ+bfj939Im/EagsFyj8QtPo8P4SVL1Eco/ELT6PD+ElS9AUUUUBXyvtFAkcT9kFoHlVoV95aZZTq+D4NVt9co29dbHCearma4Ce1/ehI8EhVZPC0anU/UPgK9RSunvgg57imKfgsDly0KMZChkyoOoxkFC3p0kDFYxy9b9f2x0U63fXjfONOojsW07asZxtmgXuZ+ZJ4pJoiBFGYnEUhSUmRzDI3vcq+9xsrLgI25wSD2rXsuabpelbusBmlW2Mb5kKATRzsTKDhnYe1n7FdRcdsE00XHLdvJKZXhRpCCpYjuCpXcds6CVzjODivt1y9byKVeFCCqJ2wdMZJQAjcaSzEEbjJoFoc+SCK6Zok12sLOcMxVpEnuImwcZCnoZHmNRB7VGXvMd10b6OJ1DRi/mMjs+pY0llRFh0nYjQTqOy4UYOdnCfk6zdY1a2iKxqUQadgpOcY8/F4t8779969XvKVpNjqW8bbu2485Dl8+kMdyDtnB70Gpx7jE0FvC8SatWOo5SSXpr0ydTRxeN8sAu3bVk9qhR7IMp1ypB1baLUHZFkOQkPUMiynwadWAFIzghs/o028S4HDcIqSxq6ruoORjbGxBB7EjHmKxe5i16ol9rxhwAAQuBsukeEeEkL4QSMgbdqDS5X4zcTlxPDoAVGRwkiKderKYk3YrgeMbEMNhjFLfFOdbo2yyIIo/bMfWtyNRZFSaBSsudmLJKNxjByN9jTrwrgEFtq6ESx6sZ0+gZwBnsBk4UbDNYU5TtB1cW8fvwKyeHuGOSMfogt4iBjJ3770C4vMNzBPO0nTeEXUcLgGTWC9rA3vQOwUOSdJyTqbt547fne7aNH9rJic2/SLCWNAZ3xoZmBMhVSG1qMHfYbZboeBQIoVYlwGRx5+NFVVbJ3JCqoz8wrBa8qWsZLJbxqdStsOxVtS6R2UBt8DAzQYOL8VmjNtDGIuvOWBZtRjXpx6mIUEM+TsBkbZJO2KiJOb7hCXaOHpLMbVgC+vqhMlxnbRr204zp8WfKmjifCIrhAk0auoIYZ7gjzUjdTgkZB8zWqvKlqHEgt4wwXQDjy0aO3bOjwZ76ds4oFmDnO7wrvHbaNFnMwUy6undvo0LnbUpBbUdjsMDvXpueJ0CvIsCxze2Fix1WZXgcqpdRu4cgDSoyGKjJ1bNh4JBjHSTGmNMY/RiOYx6lJyPRUbw7ke1iSRWiWQy9QSM4yWWSQuR6ANRHbGdKnuBQQdrzndysIViiWYPOrGQSIuIooJAekGLKWEwGC22M58qxQ89SuR0ojrn6TKD1JlQG0imbEaYJ3kAwCPNj6C32XLlvDjpwopGoggb5cKGJPclgi5J74rxLyrasnTNvHp8BAAxgxoEUqRupCAKCCNtqCF4fzXcNcQpPCLZZAoAkSUl3MbMwSYDpqQysOm2GIUnbtUxZcIkFw0zXLujayseSEGvpgYGceFIxj53c+dEfKVorBhbxghdA22A06e3bOgldXfBxmpO3t1jRURQqIAqgdgqjAA+YAUGSiiigKKKKD4arPzb8fu/pE34jVZg1Wfm34/d/SJvxGoLBcon/QLT6PD+ElS2arBYc03ixRqt5chQigATSAAADAADbCs/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E1Wfm34/d/SJvxGo91t78tuvvpfzUnX/ABCVpZGaVyxdiSWYkkk5JJO5oP/Z">
            <a:extLst>
              <a:ext uri="{FF2B5EF4-FFF2-40B4-BE49-F238E27FC236}">
                <a16:creationId xmlns:a16="http://schemas.microsoft.com/office/drawing/2014/main" id="{5C5C073F-5A6B-1CEF-B06A-25C1A49B6A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1" name="AutoShape 7" descr="data:image/jpeg;base64,/9j/4AAQSkZJRgABAQAAAQABAAD/2wCEAAkGBhQSERQUExIUFRQVGBgXFhgYGBcYGBwYGBgXHh4cFxcYGyYfFx8jGRcXHy8gJicpLiwtGCAxNTAqNSgrLCkBCQoKBQUFDQUFDSkYEhgpKSkpKSkpKSkpKSkpKSkpKSkpKSkpKSkpKSkpKSkpKSkpKSkpKSkpKSkpKSkpKSkpKf/AABEIAMoA+gMBIgACEQEDEQH/xAAcAAACAgMBAQAAAAAAAAAAAAAABgUIAwQHAgH/xABREAACAQMCBAICDgQKCAYDAQABAgMABBESIQUGEzEiQVFxBxQWIzI0VGF0gZGTs9JCcqHBFTNSYoKSorGy0SREU2Nkc4O0JTVDlKPCF0XhCP/EABQBAQAAAAAAAAAAAAAAAAAAAAD/xAAUEQEAAAAAAAAAAAAAAAAAAAAA/9oADAMBAAIRAxEAPwB54fwe0i4ZbzGztnboQfChj3Z1QZY6cndsmgJZ9GSX+D7NtDIAEjiYHKqWGoJglRqO2xwPTU9yxAr8OtVdQytbQggjII6SdxUnHYRqmgIoXfbG2/f7cn7aBGa94eujVYWoLLIxXpRavBr06crjDKhOSRjUvpr2k1kVXPDrVWkMgiBSAh9BQFtQTGkamJYZACEgnIpwn4NC6srRIQwAbYbgKVGcehSR9dY4uXrZRgW8QH6inyA8x6FUfUKBb4oOHwTdNrK2PgDeGCMtkn+SE7aQW9O1Ypmsl6hPDbYogOmQRwlSdUgTUAmVDdP4QyMsKcpbFGOSgyGVs+epexyPQNvVWEcDgyD0Y9gQPCP0iSdvWzfafTQJ88toig/wbbszkhE6CRnbpjHvsYZyTIoGF8+2MmtgJZB3jfhsKyZxDH0I9UvYZVtGjGTn4Wy7nHYMcvLdswUGCMhNWkaRgF8aj6zgZPesh4Db+L3iLxY1EIoJ04xkgZ2wMUC1FFYlzEeH2yyqUBHSiKnMgRtLhPEVUhsYBwewwceuOwWNs6IbKzJdWIBijByAcYwnbVgH10yDg0IGBGowVK4A8LLnBUdlI1HcemvScIiCKhjUqqqg1AHwp8EHPfFBDw8EsWleP2pZ+HTg9KHcnXkfB7jQdvXUMs1kS5HDbbRGQC3TgOT49sKpwcLnBOcMMgZFN9vwSCNlZIIkZF0qVRQVXJOFIGwyT9prHDy3bKSRBHk5ydIJOr4Wc+nz9NAqW0tk/hWxs2fUEOIMLrMoTGow5AGe5A3Bxmsiw2q9MzcOtVjYsGkWBWRSGKBciPOS4+EQoAI8zTfBwyJBhY0AyD2HcHIJ9JB3ok4VCxQtFGShJQlQdJY5JXI2JO9Ao8TWzimeJeG2zlFZmPThGAEDZ0qhbGWVc4G5GM7486bRQjScOt1iLNrk9q4VAMAAho9WS3mQoAB88Cmmbl+3eRpHhRnbGWIyTgYHf0Dt6N6yfwLBhB0IsRklPAvhJ7ldtifTQJpms1jMjcOtcZwB0UQZwx/jJY1DDCn4IOdsaqz3K2aICeG24kzHqjMUZID9LJ8EZY4aULgKSSO1M8nL1uw0mCPGrXjSPhDOGPpIyceisg4NBp09GPTpVcaR8FTqUeoMSR89AsWVvZsyh+HW4VtAEggjADOWChkZdS5Ixnfc74qd9yNl8jtvuYvy1uJwmEMrCJAUAVMKBpAzgL6Mam+01t0Crx/hNnbRhxYWz5OkDox5JKsVA8HcuFX+lUK3ELEnw8OtW1AmM9KLxZVWTJ0bagJT6o66BNbq+NShsEMMjOGG4I+cHzrCvCoR2iTyHwR2UMB9gZh6iaBPjksGgmlFjaDpFV8UUYU62whPgyAUMb59D0CWxdQYeH2zklRpMUSE6whVlJTBB1EZ9KkbU4LwyIYxGgxpIwBsVAC/YFAHowKxDgcGkL0kwAQNuwYgkD0DIGw9AoFJpLLWwHD7cKgJbNsCwKqxZCRHoRhpO+o+kAjevdrbW8oDJw2yRDL09TpE3lnK6E0sAQyk6sAqdzTUeBQf7GP4JTIUA6SCCARuMhj29NerPgsEQxHDGgyDsoG4zj7MnHoyaBYENmSo/gyDMozbjpQ5cAjJYaPehght8+H5/DXgGxOpRw6AyLgFBDCSxyysI20gOQwA8tmU7ZpnHL9uF0iCPBIPwR5ZA3+YEj6zWReEQ7e9JsQQMbAhdPhH6Ph22oFm0s7OSHK2Fr19QjMZgVQsjDOGLRg4CHVkDfyoubezQFjw63KJhZG6cO0hGdCDR48HCkjsT54OGReCQBOmIYwn8kKAPI5wPPIG/wA1EXA4FOVgjBxgYUbbY29G21Av8v8AD7O5V82FsjIQMdGI+WGwdPlKsqf0K4dzTYxre3SrGgVZ5gAFUAASNgAAbDFWZjtUTOlVXPoAHmT/AHsT9ZqtnNvx+7+kTfiNQWC5R+IWn0eH8JKl6iOUfiFp9Hh/CSpegKKKKAooooCiiigKKKKAooqM5i4gYLd5R+iUP1GRAf7JNBJ0VCcO4oxvJoWOdMUbqP8AqTK3+FKm6AooooCiiigK8mQAgZGT2Hpx6K9UvcxTlbvhwH6U8qn1e1pjj7QD9VAw0UCigKKKKAooooCiiigKKKKD4arPzb8fu/pE34jVZg1Wfm34/d/SJvxGoLBco/ELT6PD+ElS9RHKPxC0+jw/hJUvQFFFFAUUUUBRRRQFFFFAUveyAf8Aw26PojJ+wg/uphqD54TPDb0f8PMfsjY/uoIyzP8A4x67WX+zcx4/xGm+kvhUmeLL9Dkb+vPH+WnSgKKKKAooooClfmc/6dwv/nzf9tLTRStzT8e4V/z5v+2loGmiiigKKKKAooooCiiigKKKKD4arPzb8fu/pE34jVZg1Wfm34/d/SJvxGoLBco/ELT6PD+ElS9RHKPxC0+jw/hJUvQFFFFAVGca5ihtQvUYl32jiQF5XPoSNd29fYeZFbXE7sxQyyAaiiO4Hp0qTj68Uv8AK/DFjiW4c9S6uEV5pjux1AMET+RGucKg22z3yaD5/DfEZN47KCEeQuLnx/WkMbhfVqNb1pxm4EUpntQJI/gLDKsgl2/QZwmk52w4HrNbQTNfZUCgliAoGWJOAAO5J8higgvdjcRYe7sejCWVTIlwkxTWwUGRAqkDUQCV1Yz6N6bq51BzFNOr3DWvX4XIWiCKmqbQuB1zGf4yN21DQNwArYO9SvJ6x+2JPakr+0+kvvT9bwTamzoEy5jGjGVBxk9higcKjeZVzZ3I9MEo/wDjapKo3mY4s7k/7iX8NqBT5ROb6Inz4bEftlFP1IHJ/wAdh+bhsX7ZB/lT/QFFFFAUUUUBStzZtecLP/EyD7baammlbnD4zwv6Wf8At56BpFFfBX2g+E0i3PPVxdytDwmFJRGdMl1MSLdW9Cad5SPm/aN6eXQEEEZB2IPYg1g4dw2OCNYoY1jjQYVVGAPUPXQKqcG4ug6n8JQSuN+i1qqxE/yeorax+tv6qmeFc1wy2sNzI6QiVQ2JHVcHsVySM4YEZ+apqlK29irhqSNIbVJGYk++lpFGok4VGJVRknbHnQM9reJKoeN0dT2ZGDKfUQcVmrns8R4XxB2tuHTvazQJlbSNdAmR3yxTICnQQNu9OnBuLrcxCRVkTcgrKjRupHcMrbj+6g3qKKKD4arPzb8fu/pE34jVZg1Wfm34/d/SJvxGoLBco/ELT6PD+ElS9RHKPxC0+jw/hJUvQeJZQoLMQANyScAesntUS3OViDg3trn0daP81cE9lDj891dyLI7dFXkSOLJCL0pHjJZezOdOok9tQA7VA8scPMtzFGoUtI6omRsGY4DEeejd8eekDtQWN45zYodra3ia7uCMNEhARAw73Ep8MQI8t2PkDW5wfhphtYY3dS0USIzdgSiAE7+W3nXrg/BIrSFYYgQoyWY7u7n4TyN3dmO5JrZniV1KMAysCrA9iGGCD6wSProNKDiiywvJbK0+keEDMYk/UkkAVh/OBI+eoK55dveIELelLa0yC1tC5eSTH6M0+AAvpVBv6akp414dEJIorieNcCQdaSV44gPhJHIx1BcDKrg4G2e1S/C2D6pkmMscwR4+xRV0geDAzhvhHPmaDbggVFVVUKqgBQBgAAYAAHYAViW6PVMfTfARW6m2gklhpBznUMZO3YitmlPi3GL1LgpbrHOuR4OjKpUYHwrguIj6e2d+1A2VEc3nFhdn/h5/wnqVjJwM4z547Z+aojnL/wAvvPo834bUC9ylHpvgp7rYQD7JZP8AKnqk7ge3E3H/AAcf7J5f8xTjQFFFFAUUUUBSvzdvdcLH/FMfstp6aKV+Z/j3Cx/vpj9lrL/nQNArHPIVVmCliASFGMnA7DO2T2r3SBzn7IF3bXHteCyIXb/SpllNuMgHPvKMSB2JJG4O2KB7tptaKxVl1KDpbZhkZwwHYjsay1GcuPMbeNriWGWRhq1wgiMqd105JyNJG/nUnQFfDWtZ2ro0haVpA76lBCjQulRoUgbjIJyd/FSxz/zDMvSsbP45d5Ct5QxD4crejA7fP6sEPfKd6JuIcTaM5hV4I++VMyRkSlfLO8anHmtN1RPK/LkdjbR28XwUG7H4TMd2dvnJ3/Z5VK5oPtFFFB8NVn5t+P3f0ib8RqswarPzb8fu/pE34jUHduFXMkfCYHiEZdbaFh1GZUwIkJ1MqkjbPkajeXeepLlwh9ptvuIZpHbHpAMQz9oqe5R+IWn0eH8JKl8UFcfZStdF/cJpx751lz5rPGh/ZIkv20ucvcW9rXME4XUYZFk0/wAoDZgPnKk4+fFdP9nvguDbXQHfNvJ9eXj/AGhx/SFcgQb0Fr+H8QSeKOaJtUcihlb0g/3HyI8jWxo9FJHsWFo+EAgK7a3ZUDhT4iDgltlJ3b1MKz33sjGDHV4deLl1QFTbuCzMFUArN5kgD10DJxjjcNnE01xII418z5nyVQN2Y+gUv8mcQSy4b1rtltYnlmkjSQ6SkcsjOiYPnpOdI33qJ5m5hkukhAsJoOnPFKstw9umlkbJ0RdQmZjHrGnbOe9Ng4hYcRQKxgnCuPe5ANSyDOA0T+JW77EUEZa+yKbosOH2klyFwWd3S3jw2cEGTLsDpbcJjwnepjlu3a2tEW5dFkLSO51eEPLI74DHGcasfVUVyjc5ub12TpRmaO3tw0fSLLFGT4Qd2GWfAx2GcbmtvmPlSS6fUt0YlwMp0IJVJHmeopNAwxXCt8Flb1EH+6ozm5c2F0PTBKPtQ0oD2LH+F17N/QWsIwf60UqVs23Jd1EcoLBtiPg3Sdxjt1nHb5qDa4NIG4tJ81oMf+4f/wDlOdL3L3AJIpTLN0tfT6fvesgjWWyS++2SMUw0BRRRQFFFFAUscxH/AMR4Z+tdH7Lcj99M9K/MP/mXDPXdD/4M/uoGivJFeqRed+Lu15aWkTEaSbqcqdwkZxGpx5NLvjz0UGblxpeHzxcPlIkt5A/tOUbMAg1GCUeZVMlWHcL6ezpXOLjjlxHf2+u2aa3Co0bCORpFkcyRu8bqpHhRhqVyPCSV9Bmrz2RIgpMEM84GfGFEMG3pnnKJj9XVQNhrnF3cMl5xS536imC0iOd0jMIkLL6Ms+fWBWrL7IHWJE3EYYF/2VijXc2PQbjQyKf1U+utLhd3DNfyRQWl86tbaZmlVuq8jSRtG7PMw04VXwWI22UYoIIrdZyOJ34P/Oz+zFbdtfX6/B4rc/00ik/xCpvjXKz2yK7ugDtoVSQHJwTgDsTgHYE9qh1TFBv2fOnFIiPfra5HmskZhY+p4zpB9YroPKXN0d9GxCtFLGdM0LEFkYjI3GzKRuGGx+0VzEVucsXhh4taEdrhJoH+fQvUQn5wVI9TGg6+arPzb8fu/pE34jVZg1Wfm34/d/SJvxGoLBco/ELT6PD+ElS9L/A+Jx2/C7aWZ1jjS3gLM3Ye9oN/rIFR7ey5wvyvFb9VJW/woaD57LnD+rwm5wMtGFmH/SdWP9kNVb8eLbzP99WG4h7KfDZYpIurKwdGQ4trk7MpB/8AT+eq/RWrjHvcxwBv0pPL0eH5qDvvI1j0+FWufhSBpj/1DlfsTSPqrFzXArRRqcjE9u+rGVGieLw7ZJZskKANz3wBmojlj2QrSOwt4Z3nSWJNBDQTNsCcbrHjtitpfZIsfN5v/bz/AJKDa4pxx0Z1fh108WojUqwyqy+nSHJI7dxXrh0sLRSS29mIpURtIe36LE6SQM6QSCRjY1gPsl8OPe5I9cM+fs6dR1rzjYLc3E44gydUW+gLb3DD3lZAwkVosMG142IIwDkGg2uK8RJME5ldbWcQuX+F0JlIeGXDZCq2TE/luM+Zqc9pOxzcXE8/80kRRfdwhdQ+Zi1LJ5t4clk1ul3qPSkjTVBcacHXoDDpdsFQfVUhw32ReGRwoplOURRpWK4xkKPCrMnp2BJ+ugi+Xw8Vz0S0sEFtdFWkSWQgiR1eCERdTTHGyyBSdByBgY3NdhrkVtzdwya4a6ubiOGT3sRIiTMydIth3cxhWkKuU2GFUkAt3Db/APlvhfy1P6ko/wDpQOFQnG+Z+hIkMcEtxM6s4SLpjSqlRqkaR1CDLDGe9RZ9lrhXy6P7JPy0jcL5psYeKNcG/t3heOYagkol1PIr+++DDnsoYH4MagBRtQdCh49ft/8ArkUfz7uPV9iIw/bUtwHjC3UCTKpXUWBU4JDI7IwyNj4lO9LEPso8Lz8fh7/zx/etaHJnP3Dre0EUl9AGWW4I8X6LXErKe3mrKfroOjUVD8H5utLo4t7hJDv2zvjGcZA1YyM47ZFTFAUscyr/AKdws/76cfbay/5Uz0u8wzQNLbl7mCNrecSkPIqnHSkQjBPn1B3oGGuMcU5m6c13cRr1Jrq66ECnzjtQsWw9BmYqP5z58jXTDzrY6ggvbcsdgFlRifUFJrmfBLa3W8kuS2qz4ZBqjYkHWfHobI2ZnkNxLt3LxH0UG7zDeyrxHh1qLli8SRQy4ViOrOCGcEeDqdJWID9g2QDuK6AeSrItra0gd/5ToJD9RfOK5NyajTcYtmmC9dpJ7icHZ1bonSDglZIwJU6b9x4xXdKDDHaqi6UUIMYGkAY9Qxilj2O1KR3cTEs8V5OjO2Nb5KurSMANTaHAz6AB2FSXMvNcVmqhg0k0h0wwRjVLI3oVfIDzY7CsHAOESCaS6kXotcKjSQiTWodVC5JC4J0qoyD9tB7574Z1+H3Cr/GIhliPmJYvGhHoOpQPrrnc8iuFkXZZFWQY9DqG2+2uwyEAHOMY3z2x89cctrmIwR9HUYV1RxswwWSN2VWAH6OkDHngUH2OOvvDoc8X4YB5G4c+pYSM/aa9RNvit7k+Lq8aP8m1tN/mkncH/AKDqRqs/Nvx+7+kTfiNVmDVZ+bfj939Im/Eag7/AMrwh+HWqsAVNtCCDuCOklcw5p4LPFcyKl3Mi58I0xHCntvpHlXUuUj/AKBafR4fwkpL5uvRLKSPIaR6hmgRxa3AOfbsuf1Iv7tNZVhuvO/b7mKtqQYrytBoSWVx8uY/9GOvK29yO139sKfuaphYSaxSQ4oI3pXZ/wBbH1Qr+avS210f9dI9UKf51tis0QoIxrO6+XP91HQLG7+XH7lP86mNFehGO1BANaXfytT64R+askNpeeVzD9cJ/NUv0N6zQRDz2FBFJBeD/Wbf7k/mrItpek/x9r9cT/uepCdgDt+31V8iu8bYoIi4hvgT4rRv6Mo/eawe27yIGQpaYQFmPvucLudgN9qY5H1VhurPXFKCNjG4/sNQO/KHBroyxXFx7UMYibpGEz6sShDn3zAwVUeVOxpe9j2bVwuxP/DxfsQD91MNByfmfmaW4nuoRNNEkE3SCxMIwwEaEl3UdQksx2DKMAbGk88lQTPnQ/UJ2YMzMT6fEW1H1g1P39tniHEcfKV/bDGa5pxzmaaZ2VXaOIEqFQkagCRlyNzn0dvmoOoWNvwxiq3FzHbxxjEsDaImlfU4OtlbPTGj4AAJz4tiBUPe80QyoyxMGWa6a4mSPZhFDpjt4V2xqKxiQKdiUC/pAHlQiHoFTHDuaHgt5YNCusuCmr/05O3UT59BYY7Z0nuKDqfIGiHiCPLLEqJbTMrHCKBJLFgqzHBjcHWn8nWy/o10xedbEnAvrUn5po/zVU2eQvjWzOQMAsdWBknAz2GSdh6a+J81BZFeIRR3t9KOkrhYTHM6vJqQxlmCyasBDsFVSBlW2NbvCOfRO6IvtaYuAR0LlGfGM5MUoQjA7qCSK4/ybxaR7RomYlIpnKg74DqhIA9Gcn6zUrJbIVVWRSqnUq4woYeYA7HBNA5+yFxmW4DWkZMUB/j5c4eQecUQ7gEfCc4HkM70kLwVNQOqUgfBQySFFA7BUzjAHYfNRwniLzGcSHJSVlH6uFIB+2pDTvQblkmWAqf9h221xXd4R8auG0f8qLwL+3VS3cXghtriQ91hkI/W0kD+0RXSuRuD+1eH2sHmkS6v1mGpv7RNBOGqz82/H7v6RN+I1WYNVn5t+P3f0ib8RqCwXKPxC0+jw/hJSXzHaASSFe2ScfX2p05R+IWn0eH8JKTOcsLO4B88/b3/AG0CtMN6+Id6GG9e4EoM6SV5kNbEVvRLb4HegjWoRvqokFeNVBlD1mUGtVWNbCyfsoM619IrEsooaf0Cg8zLmsIG9Zs59VAioPcRr3Nc+E4/kn+41j+qstvaM7Ywd9tt+/qoHv2KXzwey/5WPsZh+6myub8hclCXh1v1rq9wFdOmk7QxgJI4wFi0k9u5JNMtv7HdijBuiXYb5klml39OJHI/ZQIt9txLiQ/30J+23j/yri8sOksPQ7j7HIrtt3wt5OIcSdRkCaFfstoz++uO8chMdxOhBBSaUEf0yf30EZWzLwl+gk+2gymPYjOsKSQV7jbBz23rXzUrDvw+X+bdQn+tE4/cKCJoP92T9lfDX3yPqP8AdQPXKNiYhOhPZ427EbPErDY79mFT2DURysvhl/VtW/rWy/vFS+KCO4GmLi7HkHjP1mJanxHS7wUf6Rd/rx/hrTHboT6aDV43Drijhxnr3FvCfU0ik/sWu4Vx3iHA7iSfh8cZMTNO0iyFNYXoxs2ShI1DJA7jvTtHb8YQ/wAdw+Ufzop4z9quwH2UDYarPzb8fu/pE34jVZGzMhjHVCCTHiCEsv1FgD2+aq3c2/H7v6RN+I1BYLlH4hafR4fwkpd514I2oyLuG/YfOmLlH4hafR4fwkrNx+6gjgd7l1SJfhM2wGdh9eTQckMW/wBde9OO1eV4sJnxa2t1cA5wUhYIf+pJpUVIxcrcTmOVtYIAf9tPqb+rCp3+bNBoCVq+vJtU5D7GN6w8d9BH6RFblj9TSuf7q24vYkz/ABvEbxvmToxD9iGgUWiJ8j9lYpICO+3r2p+i9iGwx4xcS/r3Mx/YrAVuQ+xZwxf9RhPzvqc/WXJoOUNfRDvNEPW6f515HGbYd7mH6nBP2DNdpg5KsU+DY2ox59GPP26akrewjT4EaL+qqr/cKDhkfEYm+AXk/wCXDO/+GPFbMMczfAsb9/R7wUB+uRlxXcqKDjMXL3EX+Dw5gP8Ae3EKf2V1GpG15C4kfhCxiHztPKfsAQftrqtFBzkexdcOcy8R0+kQW6J/akZjUjaexVbrjqXF7N5kPcMqn1rFoH1U60UHlEAAAGAOwr1RRQRfGpreFOvcSCJIyGLl2jGdgNWkjX2AAOarR7IvEbWS+mmtpxKsztIdKOoUkKMEuBqJIJyNt6tTJGGBBAIPcEZH1g1Gjla0Ha0tvuY/y0FQ7fLkKiszE4AVSxz6ABXReE8gXf8ABl/14zbj3mZOqoXJjznLlve/CTsR59xirDQWqIMIiqPQoCj9lc/599je9vpGaHikscbDHQbIjHkQDGRkfrA+ugrrkZ7j7RWxb2zSMETxM2wA3JJ2GANzvXUbH/8AzU+ffr5QPRHGSftZhj7KeuVfYZsLGRZVWSaVN1aVgQDjuEUBc+jOcUChwjk+5gjjne2ldJba3VlhUdaJ4U0++QyMpfI81OR6PT9ltjnC2vED85s3H/2Oa7VRQc15c9jsk3MpLJ1umYtaEMGVNLa4tQOMgEDUM1t2XscRLIBc388r4LiNHFsmkEAnRFhiASBnV50/1DcZ5UgumDSqxYALlWZTpDasbdgT3xvsPRQa9tzLYoq4nRQNWkuWBwDhiDJuRkYJ7VvWvMltJkpPGQHEZOoAdQ9kBOxbY+Eb1oT8g2bLjpsCFdQwkk1gP3AYsds7gdgd6xyex1ZMVLRM2nAGqSRtlIIB1Mc4I8/SaBgtbkSRq6/BdQw9RGarZzb8fu/pE34jVZK0s1ijWOMaURQqjc4AGAMnc1W3m34/d/SJvxGoLBco/ELT6PD+ElSxFRPKPxC0+jw/hJUvQfKWLjnCRA+uzkBV0jUahh2e4MIAdgAN+m+fNZB6DTRUTzLwt54QsTIrrLDKusErmKVHwdO++nH10Grbc3RKridWt5I2RWjfxsTICUMZjLdUMFfGN/A2QMGs784WgMY9sR5kCMmDnKyEqjZAwAWBUE4Gdu9RUnKtwZluzLE12rghdLrD0xHJH0xuXB99d9e+5xgCsMPIbiGdDMpaaOIE6SAHS4nmchc/BJmIAzsBvQSljzgj3PtZ43jlIdkDA+JFkdAx28OrQzAH9HG++KxcS59ghkmjOdUEkCSZ8KgTNGNQbBGFEgJG2cbemt2bhUnt5LhGTQYjFIratWA5cMhGxOTgg1H3/LEr3ErK8YilltZjkNrDWzxnSMbEMsffuCfOg3Pdhb4V+rH0SkjtIW06em8aEMjAMMM4ByBjbPesbc7W+qPS6mNutrkJ0iPoqrMHDDI2Yd8dwd8ioy/5EeRpGEqjW0zfBO3VmtJB5+QtiP6Q9FfeL8hGeZpesFPWeeMgElX6FsiEgnDhXg1FTsQcdxmgZb7jMUMYkkcKrEBchskt2CqBqY4zsBnY+iou25wjlu0t4dMimJZmk1EDS+vToAQhz4DnLLjI7nIGbivC5pBbSq0QuLdteDr6TFonjcbeJdnJBwcYxvk1r8r8rtau7tIHMkahsAqNfWuZXIBJwuq4wB3wu9Blk5xhW5W3fId3kRCPGMxiInVp+AT1RsfRk4yK3r7j0MMixySaWbGMhseJtK5YDSuW2GSMmoZeV5UuhcJJGczyuVYMPe5o4FOCP0gYcjyOryrFzRyjNdThhKvTxFhXMnvbRyayURGCMXGBqYErpGMjagnrDjsMzukUgdkzqwGxsSpwxGGwwIJBOCMVocN51t5S6tIkbo04ZWbssDsrNqIC/BUORnIDDPprHy7y9LbzyuXRYmB0wxtKY9RkZjIFkYiE4ONCeE5J9GIq95DmnRoZJo1hD3MsbIr9TXcGUjXkgaV6rZAPi2+D5hOe7C3OkiRdHvmtmOgoI4+oSUcBj4PF27b9q9rzhaGNpBOhVXEZxqJLMMqFXGpsruMA5GSNqXJeQJJEbU0MbssykqZ5NXUtniBZpWLbFycDsNtzvWfj3A5Ypxdxks6tDpVYXm+DFNG2pVZWxiXIIOxG+xNBN8T5rhismvFPUiC5XT+kS2kAHG3iOM+VYbPnGEqOs8UTs/TVRJr1NpjbC+FWz76uxUHBzitLh/Lkr8JW2kIjlYamyOxMvUwQCcHBxgE4Pme9ZouUSLp5jINLPcNgAhgJordNj6R0WOf5woN8c3WumRuummPBY79mbSCm3vgLDSCucnYb1l4Bx1buNpEBCiSSMZ8+m5XOCARnHY9qU7T2Ppolj0tAZLfpdFybhtYjbtIrORGCo7JnDAHsNNTXALC5gk6bdNo3NxPK6qQNcsoKImWyMAuSTnsvpoJCHjTNeSW3RIEcaS9TUuCJCwAC/CzmN/sHpr1bcwRPM8WpQyyGJRq3ZhGHYacZBC5PzgZrDBwyUX0s5MfSeGOIAatYMbSNk/o7mVh/RHz1BJweea5kuolEZS5DRidWAdfaohc4U6gMklfTp8gQaCan5ztVGesG8HUGkM2VwxG4GASFbAJGcbV8l5ygFj7d8Zh0q2Avi8RUYwfPLD5vnqCsuQpo+iomRAsapK8ZmVpFVXBV4tXTcEvsxGpQMDyNSzcvSycNNpI8YkEYjV1DFfBp0kg776RkeWds0GSy52t5J2h1hWDIsecjXriSQdwNGdRAB3Ok4rJbc42zdFWlRZJRGQgbV/G/A8SjThjsDsCdhvWoeWJX1s7xh5Lm2uGChio6KQqVBO5z0jg/PWpZciukBi6qklbBc6T/AKoyFvP9LTt6M0E3wDmSO6RSMLIVZzHnLBRI6AnA2BKHHpwfQal6WOUuVHsSwEiskup5Bg56pc4ZGJ2BQhSvYFARjJpnoPhqs/Nvx+7+kTfiNVmDVZ+bfj939Im/EagsFyj8QtPo8P4SVL1Eco/ELT6PD+ElS9AUUUUBXyvtFAkcT9kFoHlVoV95aZZTq+D4NVt9co29dbHCearma4Ce1/ehI8EhVZPC0anU/UPgK9RSunvgg57imKfgsDly0KMZChkyoOoxkFC3p0kDFYxy9b9f2x0U63fXjfONOojsW07asZxtmgXuZ+ZJ4pJoiBFGYnEUhSUmRzDI3vcq+9xsrLgI25wSD2rXsuabpelbusBmlW2Mb5kKATRzsTKDhnYe1n7FdRcdsE00XHLdvJKZXhRpCCpYjuCpXcds6CVzjODivt1y9byKVeFCCqJ2wdMZJQAjcaSzEEbjJoFoc+SCK6Zok12sLOcMxVpEnuImwcZCnoZHmNRB7VGXvMd10b6OJ1DRi/mMjs+pY0llRFh0nYjQTqOy4UYOdnCfk6zdY1a2iKxqUQadgpOcY8/F4t8779969XvKVpNjqW8bbu2485Dl8+kMdyDtnB70Gpx7jE0FvC8SatWOo5SSXpr0ydTRxeN8sAu3bVk9qhR7IMp1ypB1baLUHZFkOQkPUMiynwadWAFIzghs/o028S4HDcIqSxq6ruoORjbGxBB7EjHmKxe5i16ol9rxhwAAQuBsukeEeEkL4QSMgbdqDS5X4zcTlxPDoAVGRwkiKderKYk3YrgeMbEMNhjFLfFOdbo2yyIIo/bMfWtyNRZFSaBSsudmLJKNxjByN9jTrwrgEFtq6ESx6sZ0+gZwBnsBk4UbDNYU5TtB1cW8fvwKyeHuGOSMfogt4iBjJ3770C4vMNzBPO0nTeEXUcLgGTWC9rA3vQOwUOSdJyTqbt547fne7aNH9rJic2/SLCWNAZ3xoZmBMhVSG1qMHfYbZboeBQIoVYlwGRx5+NFVVbJ3JCqoz8wrBa8qWsZLJbxqdStsOxVtS6R2UBt8DAzQYOL8VmjNtDGIuvOWBZtRjXpx6mIUEM+TsBkbZJO2KiJOb7hCXaOHpLMbVgC+vqhMlxnbRr204zp8WfKmjifCIrhAk0auoIYZ7gjzUjdTgkZB8zWqvKlqHEgt4wwXQDjy0aO3bOjwZ76ds4oFmDnO7wrvHbaNFnMwUy6undvo0LnbUpBbUdjsMDvXpueJ0CvIsCxze2Fix1WZXgcqpdRu4cgDSoyGKjJ1bNh4JBjHSTGmNMY/RiOYx6lJyPRUbw7ke1iSRWiWQy9QSM4yWWSQuR6ANRHbGdKnuBQQdrzndysIViiWYPOrGQSIuIooJAekGLKWEwGC22M58qxQ89SuR0ojrn6TKD1JlQG0imbEaYJ3kAwCPNj6C32XLlvDjpwopGoggb5cKGJPclgi5J74rxLyrasnTNvHp8BAAxgxoEUqRupCAKCCNtqCF4fzXcNcQpPCLZZAoAkSUl3MbMwSYDpqQysOm2GIUnbtUxZcIkFw0zXLujayseSEGvpgYGceFIxj53c+dEfKVorBhbxghdA22A06e3bOgldXfBxmpO3t1jRURQqIAqgdgqjAA+YAUGSiiigKKKKD4arPzb8fu/pE34jVZg1Wfm34/d/SJvxGoLBcon/QLT6PD+ElS2arBYc03ixRqt5chQigATSAAADAADbCs/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E1Wfm34/d/SJvxGo91t78tuvvpfzUnX/ABCVpZGaVyxdiSWYkkk5JJO5oP/Z">
            <a:extLst>
              <a:ext uri="{FF2B5EF4-FFF2-40B4-BE49-F238E27FC236}">
                <a16:creationId xmlns:a16="http://schemas.microsoft.com/office/drawing/2014/main" id="{7CEFEA43-F127-760C-0ACD-AF4796368E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2" name="AutoShape 9" descr="data:image/jpeg;base64,/9j/4AAQSkZJRgABAQAAAQABAAD/2wCEAAkGBhQSERQUExIUFRQVGBgXFhgYGBcYGBwYGBgXHh4cFxcYGyYfFx8jGRcXHy8gJicpLiwtGCAxNTAqNSgrLCkBCQoKBQUFDQUFDSkYEhgpKSkpKSkpKSkpKSkpKSkpKSkpKSkpKSkpKSkpKSkpKSkpKSkpKSkpKSkpKSkpKSkpKf/AABEIAMoA+gMBIgACEQEDEQH/xAAcAAACAgMBAQAAAAAAAAAAAAAABgUIAwQHAgH/xABREAACAQMCBAICDgQKCAYDAQABAgMABBESIQUGEzEiQVFxBxQWIzI0VGF0gZGTs9JCcqHBFTNSYoKSorGy0SREU2Nkc4O0JTVDlKPCF0XhCP/EABQBAQAAAAAAAAAAAAAAAAAAAAD/xAAUEQEAAAAAAAAAAAAAAAAAAAAA/9oADAMBAAIRAxEAPwB54fwe0i4ZbzGztnboQfChj3Z1QZY6cndsmgJZ9GSX+D7NtDIAEjiYHKqWGoJglRqO2xwPTU9yxAr8OtVdQytbQggjII6SdxUnHYRqmgIoXfbG2/f7cn7aBGa94eujVYWoLLIxXpRavBr06crjDKhOSRjUvpr2k1kVXPDrVWkMgiBSAh9BQFtQTGkamJYZACEgnIpwn4NC6srRIQwAbYbgKVGcehSR9dY4uXrZRgW8QH6inyA8x6FUfUKBb4oOHwTdNrK2PgDeGCMtkn+SE7aQW9O1Ypmsl6hPDbYogOmQRwlSdUgTUAmVDdP4QyMsKcpbFGOSgyGVs+epexyPQNvVWEcDgyD0Y9gQPCP0iSdvWzfafTQJ88toig/wbbszkhE6CRnbpjHvsYZyTIoGF8+2MmtgJZB3jfhsKyZxDH0I9UvYZVtGjGTn4Wy7nHYMcvLdswUGCMhNWkaRgF8aj6zgZPesh4Db+L3iLxY1EIoJ04xkgZ2wMUC1FFYlzEeH2yyqUBHSiKnMgRtLhPEVUhsYBwewwceuOwWNs6IbKzJdWIBijByAcYwnbVgH10yDg0IGBGowVK4A8LLnBUdlI1HcemvScIiCKhjUqqqg1AHwp8EHPfFBDw8EsWleP2pZ+HTg9KHcnXkfB7jQdvXUMs1kS5HDbbRGQC3TgOT49sKpwcLnBOcMMgZFN9vwSCNlZIIkZF0qVRQVXJOFIGwyT9prHDy3bKSRBHk5ydIJOr4Wc+nz9NAqW0tk/hWxs2fUEOIMLrMoTGow5AGe5A3Bxmsiw2q9MzcOtVjYsGkWBWRSGKBciPOS4+EQoAI8zTfBwyJBhY0AyD2HcHIJ9JB3ok4VCxQtFGShJQlQdJY5JXI2JO9Ao8TWzimeJeG2zlFZmPThGAEDZ0qhbGWVc4G5GM7486bRQjScOt1iLNrk9q4VAMAAho9WS3mQoAB88Cmmbl+3eRpHhRnbGWIyTgYHf0Dt6N6yfwLBhB0IsRklPAvhJ7ldtifTQJpms1jMjcOtcZwB0UQZwx/jJY1DDCn4IOdsaqz3K2aICeG24kzHqjMUZID9LJ8EZY4aULgKSSO1M8nL1uw0mCPGrXjSPhDOGPpIyceisg4NBp09GPTpVcaR8FTqUeoMSR89AsWVvZsyh+HW4VtAEggjADOWChkZdS5Ixnfc74qd9yNl8jtvuYvy1uJwmEMrCJAUAVMKBpAzgL6Mam+01t0Crx/hNnbRhxYWz5OkDox5JKsVA8HcuFX+lUK3ELEnw8OtW1AmM9KLxZVWTJ0bagJT6o66BNbq+NShsEMMjOGG4I+cHzrCvCoR2iTyHwR2UMB9gZh6iaBPjksGgmlFjaDpFV8UUYU62whPgyAUMb59D0CWxdQYeH2zklRpMUSE6whVlJTBB1EZ9KkbU4LwyIYxGgxpIwBsVAC/YFAHowKxDgcGkL0kwAQNuwYgkD0DIGw9AoFJpLLWwHD7cKgJbNsCwKqxZCRHoRhpO+o+kAjevdrbW8oDJw2yRDL09TpE3lnK6E0sAQyk6sAqdzTUeBQf7GP4JTIUA6SCCARuMhj29NerPgsEQxHDGgyDsoG4zj7MnHoyaBYENmSo/gyDMozbjpQ5cAjJYaPehght8+H5/DXgGxOpRw6AyLgFBDCSxyysI20gOQwA8tmU7ZpnHL9uF0iCPBIPwR5ZA3+YEj6zWReEQ7e9JsQQMbAhdPhH6Ph22oFm0s7OSHK2Fr19QjMZgVQsjDOGLRg4CHVkDfyoubezQFjw63KJhZG6cO0hGdCDR48HCkjsT54OGReCQBOmIYwn8kKAPI5wPPIG/wA1EXA4FOVgjBxgYUbbY29G21Av8v8AD7O5V82FsjIQMdGI+WGwdPlKsqf0K4dzTYxre3SrGgVZ5gAFUAASNgAAbDFWZjtUTOlVXPoAHmT/AHsT9ZqtnNvx+7+kTfiNQWC5R+IWn0eH8JKl6iOUfiFp9Hh/CSpegKKKKAooooCiiigKKKKAooqM5i4gYLd5R+iUP1GRAf7JNBJ0VCcO4oxvJoWOdMUbqP8AqTK3+FKm6AooooCiiigK8mQAgZGT2Hpx6K9UvcxTlbvhwH6U8qn1e1pjj7QD9VAw0UCigKKKKAooooCiiigKKKKD4arPzb8fu/pE34jVZg1Wfm34/d/SJvxGoLBco/ELT6PD+ElS9RHKPxC0+jw/hJUvQFFFFAUUUUBRRRQFFFFAUveyAf8Aw26PojJ+wg/uphqD54TPDb0f8PMfsjY/uoIyzP8A4x67WX+zcx4/xGm+kvhUmeLL9Dkb+vPH+WnSgKKKKAooooClfmc/6dwv/nzf9tLTRStzT8e4V/z5v+2loGmiiigKKKKAooooCiiigKKKKD4arPzb8fu/pE34jVZg1Wfm34/d/SJvxGoLBco/ELT6PD+ElS9RHKPxC0+jw/hJUvQFFFFAVGca5ihtQvUYl32jiQF5XPoSNd29fYeZFbXE7sxQyyAaiiO4Hp0qTj68Uv8AK/DFjiW4c9S6uEV5pjux1AMET+RGucKg22z3yaD5/DfEZN47KCEeQuLnx/WkMbhfVqNb1pxm4EUpntQJI/gLDKsgl2/QZwmk52w4HrNbQTNfZUCgliAoGWJOAAO5J8higgvdjcRYe7sejCWVTIlwkxTWwUGRAqkDUQCV1Yz6N6bq51BzFNOr3DWvX4XIWiCKmqbQuB1zGf4yN21DQNwArYO9SvJ6x+2JPakr+0+kvvT9bwTamzoEy5jGjGVBxk9higcKjeZVzZ3I9MEo/wDjapKo3mY4s7k/7iX8NqBT5ROb6Inz4bEftlFP1IHJ/wAdh+bhsX7ZB/lT/QFFFFAUUUUBStzZtecLP/EyD7baammlbnD4zwv6Wf8At56BpFFfBX2g+E0i3PPVxdytDwmFJRGdMl1MSLdW9Cad5SPm/aN6eXQEEEZB2IPYg1g4dw2OCNYoY1jjQYVVGAPUPXQKqcG4ug6n8JQSuN+i1qqxE/yeorax+tv6qmeFc1wy2sNzI6QiVQ2JHVcHsVySM4YEZ+apqlK29irhqSNIbVJGYk++lpFGok4VGJVRknbHnQM9reJKoeN0dT2ZGDKfUQcVmrns8R4XxB2tuHTvazQJlbSNdAmR3yxTICnQQNu9OnBuLrcxCRVkTcgrKjRupHcMrbj+6g3qKKKD4arPzb8fu/pE34jVZg1Wfm34/d/SJvxGoLBco/ELT6PD+ElS9RHKPxC0+jw/hJUvQeJZQoLMQANyScAesntUS3OViDg3trn0daP81cE9lDj891dyLI7dFXkSOLJCL0pHjJZezOdOok9tQA7VA8scPMtzFGoUtI6omRsGY4DEeejd8eekDtQWN45zYodra3ia7uCMNEhARAw73Ep8MQI8t2PkDW5wfhphtYY3dS0USIzdgSiAE7+W3nXrg/BIrSFYYgQoyWY7u7n4TyN3dmO5JrZniV1KMAysCrA9iGGCD6wSProNKDiiywvJbK0+keEDMYk/UkkAVh/OBI+eoK55dveIELelLa0yC1tC5eSTH6M0+AAvpVBv6akp414dEJIorieNcCQdaSV44gPhJHIx1BcDKrg4G2e1S/C2D6pkmMscwR4+xRV0geDAzhvhHPmaDbggVFVVUKqgBQBgAAYAAHYAViW6PVMfTfARW6m2gklhpBznUMZO3YitmlPi3GL1LgpbrHOuR4OjKpUYHwrguIj6e2d+1A2VEc3nFhdn/h5/wnqVjJwM4z547Z+aojnL/wAvvPo834bUC9ylHpvgp7rYQD7JZP8AKnqk7ge3E3H/AAcf7J5f8xTjQFFFFAUUUUBSvzdvdcLH/FMfstp6aKV+Z/j3Cx/vpj9lrL/nQNArHPIVVmCliASFGMnA7DO2T2r3SBzn7IF3bXHteCyIXb/SpllNuMgHPvKMSB2JJG4O2KB7tptaKxVl1KDpbZhkZwwHYjsay1GcuPMbeNriWGWRhq1wgiMqd105JyNJG/nUnQFfDWtZ2ro0haVpA76lBCjQulRoUgbjIJyd/FSxz/zDMvSsbP45d5Ct5QxD4crejA7fP6sEPfKd6JuIcTaM5hV4I++VMyRkSlfLO8anHmtN1RPK/LkdjbR28XwUG7H4TMd2dvnJ3/Z5VK5oPtFFFB8NVn5t+P3f0ib8RqswarPzb8fu/pE34jUHduFXMkfCYHiEZdbaFh1GZUwIkJ1MqkjbPkajeXeepLlwh9ptvuIZpHbHpAMQz9oqe5R+IWn0eH8JKl8UFcfZStdF/cJpx751lz5rPGh/ZIkv20ucvcW9rXME4XUYZFk0/wAoDZgPnKk4+fFdP9nvguDbXQHfNvJ9eXj/AGhx/SFcgQb0Fr+H8QSeKOaJtUcihlb0g/3HyI8jWxo9FJHsWFo+EAgK7a3ZUDhT4iDgltlJ3b1MKz33sjGDHV4deLl1QFTbuCzMFUArN5kgD10DJxjjcNnE01xII418z5nyVQN2Y+gUv8mcQSy4b1rtltYnlmkjSQ6SkcsjOiYPnpOdI33qJ5m5hkukhAsJoOnPFKstw9umlkbJ0RdQmZjHrGnbOe9Ng4hYcRQKxgnCuPe5ANSyDOA0T+JW77EUEZa+yKbosOH2klyFwWd3S3jw2cEGTLsDpbcJjwnepjlu3a2tEW5dFkLSO51eEPLI74DHGcasfVUVyjc5ub12TpRmaO3tw0fSLLFGT4Qd2GWfAx2GcbmtvmPlSS6fUt0YlwMp0IJVJHmeopNAwxXCt8Flb1EH+6ozm5c2F0PTBKPtQ0oD2LH+F17N/QWsIwf60UqVs23Jd1EcoLBtiPg3Sdxjt1nHb5qDa4NIG4tJ81oMf+4f/wDlOdL3L3AJIpTLN0tfT6fvesgjWWyS++2SMUw0BRRRQFFFFAUscxH/AMR4Z+tdH7Lcj99M9K/MP/mXDPXdD/4M/uoGivJFeqRed+Lu15aWkTEaSbqcqdwkZxGpx5NLvjz0UGblxpeHzxcPlIkt5A/tOUbMAg1GCUeZVMlWHcL6ezpXOLjjlxHf2+u2aa3Co0bCORpFkcyRu8bqpHhRhqVyPCSV9Bmrz2RIgpMEM84GfGFEMG3pnnKJj9XVQNhrnF3cMl5xS536imC0iOd0jMIkLL6Ms+fWBWrL7IHWJE3EYYF/2VijXc2PQbjQyKf1U+utLhd3DNfyRQWl86tbaZmlVuq8jSRtG7PMw04VXwWI22UYoIIrdZyOJ34P/Oz+zFbdtfX6/B4rc/00ik/xCpvjXKz2yK7ugDtoVSQHJwTgDsTgHYE9qh1TFBv2fOnFIiPfra5HmskZhY+p4zpB9YroPKXN0d9GxCtFLGdM0LEFkYjI3GzKRuGGx+0VzEVucsXhh4taEdrhJoH+fQvUQn5wVI9TGg6+arPzb8fu/pE34jVZg1Wfm34/d/SJvxGoLBco/ELT6PD+ElS9L/A+Jx2/C7aWZ1jjS3gLM3Ye9oN/rIFR7ey5wvyvFb9VJW/woaD57LnD+rwm5wMtGFmH/SdWP9kNVb8eLbzP99WG4h7KfDZYpIurKwdGQ4trk7MpB/8AT+eq/RWrjHvcxwBv0pPL0eH5qDvvI1j0+FWufhSBpj/1DlfsTSPqrFzXArRRqcjE9u+rGVGieLw7ZJZskKANz3wBmojlj2QrSOwt4Z3nSWJNBDQTNsCcbrHjtitpfZIsfN5v/bz/AJKDa4pxx0Z1fh108WojUqwyqy+nSHJI7dxXrh0sLRSS29mIpURtIe36LE6SQM6QSCRjY1gPsl8OPe5I9cM+fs6dR1rzjYLc3E44gydUW+gLb3DD3lZAwkVosMG142IIwDkGg2uK8RJME5ldbWcQuX+F0JlIeGXDZCq2TE/luM+Zqc9pOxzcXE8/80kRRfdwhdQ+Zi1LJ5t4clk1ul3qPSkjTVBcacHXoDDpdsFQfVUhw32ReGRwoplOURRpWK4xkKPCrMnp2BJ+ugi+Xw8Vz0S0sEFtdFWkSWQgiR1eCERdTTHGyyBSdByBgY3NdhrkVtzdwya4a6ubiOGT3sRIiTMydIth3cxhWkKuU2GFUkAt3Db/APlvhfy1P6ko/wDpQOFQnG+Z+hIkMcEtxM6s4SLpjSqlRqkaR1CDLDGe9RZ9lrhXy6P7JPy0jcL5psYeKNcG/t3heOYagkol1PIr+++DDnsoYH4MagBRtQdCh49ft/8ArkUfz7uPV9iIw/bUtwHjC3UCTKpXUWBU4JDI7IwyNj4lO9LEPso8Lz8fh7/zx/etaHJnP3Dre0EUl9AGWW4I8X6LXErKe3mrKfroOjUVD8H5utLo4t7hJDv2zvjGcZA1YyM47ZFTFAUscyr/AKdws/76cfbay/5Uz0u8wzQNLbl7mCNrecSkPIqnHSkQjBPn1B3oGGuMcU5m6c13cRr1Jrq66ECnzjtQsWw9BmYqP5z58jXTDzrY6ggvbcsdgFlRifUFJrmfBLa3W8kuS2qz4ZBqjYkHWfHobI2ZnkNxLt3LxH0UG7zDeyrxHh1qLli8SRQy4ViOrOCGcEeDqdJWID9g2QDuK6AeSrItra0gd/5ToJD9RfOK5NyajTcYtmmC9dpJ7icHZ1bonSDglZIwJU6b9x4xXdKDDHaqi6UUIMYGkAY9Qxilj2O1KR3cTEs8V5OjO2Nb5KurSMANTaHAz6AB2FSXMvNcVmqhg0k0h0wwRjVLI3oVfIDzY7CsHAOESCaS6kXotcKjSQiTWodVC5JC4J0qoyD9tB7574Z1+H3Cr/GIhliPmJYvGhHoOpQPrrnc8iuFkXZZFWQY9DqG2+2uwyEAHOMY3z2x89cctrmIwR9HUYV1RxswwWSN2VWAH6OkDHngUH2OOvvDoc8X4YB5G4c+pYSM/aa9RNvit7k+Lq8aP8m1tN/mkncH/AKDqRqs/Nvx+7+kTfiNVmDVZ+bfj939Im/Eag7/AMrwh+HWqsAVNtCCDuCOklcw5p4LPFcyKl3Mi58I0xHCntvpHlXUuUj/AKBafR4fwkpL5uvRLKSPIaR6hmgRxa3AOfbsuf1Iv7tNZVhuvO/b7mKtqQYrytBoSWVx8uY/9GOvK29yO139sKfuaphYSaxSQ4oI3pXZ/wBbH1Qr+avS210f9dI9UKf51tis0QoIxrO6+XP91HQLG7+XH7lP86mNFehGO1BANaXfytT64R+askNpeeVzD9cJ/NUv0N6zQRDz2FBFJBeD/Wbf7k/mrItpek/x9r9cT/uepCdgDt+31V8iu8bYoIi4hvgT4rRv6Mo/eawe27yIGQpaYQFmPvucLudgN9qY5H1VhurPXFKCNjG4/sNQO/KHBroyxXFx7UMYibpGEz6sShDn3zAwVUeVOxpe9j2bVwuxP/DxfsQD91MNByfmfmaW4nuoRNNEkE3SCxMIwwEaEl3UdQksx2DKMAbGk88lQTPnQ/UJ2YMzMT6fEW1H1g1P39tniHEcfKV/bDGa5pxzmaaZ2VXaOIEqFQkagCRlyNzn0dvmoOoWNvwxiq3FzHbxxjEsDaImlfU4OtlbPTGj4AAJz4tiBUPe80QyoyxMGWa6a4mSPZhFDpjt4V2xqKxiQKdiUC/pAHlQiHoFTHDuaHgt5YNCusuCmr/05O3UT59BYY7Z0nuKDqfIGiHiCPLLEqJbTMrHCKBJLFgqzHBjcHWn8nWy/o10xedbEnAvrUn5po/zVU2eQvjWzOQMAsdWBknAz2GSdh6a+J81BZFeIRR3t9KOkrhYTHM6vJqQxlmCyasBDsFVSBlW2NbvCOfRO6IvtaYuAR0LlGfGM5MUoQjA7qCSK4/ybxaR7RomYlIpnKg74DqhIA9Gcn6zUrJbIVVWRSqnUq4woYeYA7HBNA5+yFxmW4DWkZMUB/j5c4eQecUQ7gEfCc4HkM70kLwVNQOqUgfBQySFFA7BUzjAHYfNRwniLzGcSHJSVlH6uFIB+2pDTvQblkmWAqf9h221xXd4R8auG0f8qLwL+3VS3cXghtriQ91hkI/W0kD+0RXSuRuD+1eH2sHmkS6v1mGpv7RNBOGqz82/H7v6RN+I1WYNVn5t+P3f0ib8RqCwXKPxC0+jw/hJSXzHaASSFe2ScfX2p05R+IWn0eH8JKTOcsLO4B88/b3/AG0CtMN6+Id6GG9e4EoM6SV5kNbEVvRLb4HegjWoRvqokFeNVBlD1mUGtVWNbCyfsoM619IrEsooaf0Cg8zLmsIG9Zs59VAioPcRr3Nc+E4/kn+41j+qstvaM7Ywd9tt+/qoHv2KXzwey/5WPsZh+6myub8hclCXh1v1rq9wFdOmk7QxgJI4wFi0k9u5JNMtv7HdijBuiXYb5klml39OJHI/ZQIt9txLiQ/30J+23j/yri8sOksPQ7j7HIrtt3wt5OIcSdRkCaFfstoz++uO8chMdxOhBBSaUEf0yf30EZWzLwl+gk+2gymPYjOsKSQV7jbBz23rXzUrDvw+X+bdQn+tE4/cKCJoP92T9lfDX3yPqP8AdQPXKNiYhOhPZ427EbPErDY79mFT2DURysvhl/VtW/rWy/vFS+KCO4GmLi7HkHjP1mJanxHS7wUf6Rd/rx/hrTHboT6aDV43Drijhxnr3FvCfU0ik/sWu4Vx3iHA7iSfh8cZMTNO0iyFNYXoxs2ShI1DJA7jvTtHb8YQ/wAdw+Ufzop4z9quwH2UDYarPzb8fu/pE34jVZGzMhjHVCCTHiCEsv1FgD2+aq3c2/H7v6RN+I1BYLlH4hafR4fwkpd514I2oyLuG/YfOmLlH4hafR4fwkrNx+6gjgd7l1SJfhM2wGdh9eTQckMW/wBde9OO1eV4sJnxa2t1cA5wUhYIf+pJpUVIxcrcTmOVtYIAf9tPqb+rCp3+bNBoCVq+vJtU5D7GN6w8d9BH6RFblj9TSuf7q24vYkz/ABvEbxvmToxD9iGgUWiJ8j9lYpICO+3r2p+i9iGwx4xcS/r3Mx/YrAVuQ+xZwxf9RhPzvqc/WXJoOUNfRDvNEPW6f515HGbYd7mH6nBP2DNdpg5KsU+DY2ox59GPP26akrewjT4EaL+qqr/cKDhkfEYm+AXk/wCXDO/+GPFbMMczfAsb9/R7wUB+uRlxXcqKDjMXL3EX+Dw5gP8Ae3EKf2V1GpG15C4kfhCxiHztPKfsAQftrqtFBzkexdcOcy8R0+kQW6J/akZjUjaexVbrjqXF7N5kPcMqn1rFoH1U60UHlEAAAGAOwr1RRQRfGpreFOvcSCJIyGLl2jGdgNWkjX2AAOarR7IvEbWS+mmtpxKsztIdKOoUkKMEuBqJIJyNt6tTJGGBBAIPcEZH1g1Gjla0Ha0tvuY/y0FQ7fLkKiszE4AVSxz6ABXReE8gXf8ABl/14zbj3mZOqoXJjznLlve/CTsR59xirDQWqIMIiqPQoCj9lc/599je9vpGaHikscbDHQbIjHkQDGRkfrA+ugrrkZ7j7RWxb2zSMETxM2wA3JJ2GANzvXUbH/8AzU+ffr5QPRHGSftZhj7KeuVfYZsLGRZVWSaVN1aVgQDjuEUBc+jOcUChwjk+5gjjne2ldJba3VlhUdaJ4U0++QyMpfI81OR6PT9ltjnC2vED85s3H/2Oa7VRQc15c9jsk3MpLJ1umYtaEMGVNLa4tQOMgEDUM1t2XscRLIBc388r4LiNHFsmkEAnRFhiASBnV50/1DcZ5UgumDSqxYALlWZTpDasbdgT3xvsPRQa9tzLYoq4nRQNWkuWBwDhiDJuRkYJ7VvWvMltJkpPGQHEZOoAdQ9kBOxbY+Eb1oT8g2bLjpsCFdQwkk1gP3AYsds7gdgd6xyex1ZMVLRM2nAGqSRtlIIB1Mc4I8/SaBgtbkSRq6/BdQw9RGarZzb8fu/pE34jVZK0s1ijWOMaURQqjc4AGAMnc1W3m34/d/SJvxGoLBco/ELT6PD+ElSxFRPKPxC0+jw/hJUvQfKWLjnCRA+uzkBV0jUahh2e4MIAdgAN+m+fNZB6DTRUTzLwt54QsTIrrLDKusErmKVHwdO++nH10Grbc3RKridWt5I2RWjfxsTICUMZjLdUMFfGN/A2QMGs784WgMY9sR5kCMmDnKyEqjZAwAWBUE4Gdu9RUnKtwZluzLE12rghdLrD0xHJH0xuXB99d9e+5xgCsMPIbiGdDMpaaOIE6SAHS4nmchc/BJmIAzsBvQSljzgj3PtZ43jlIdkDA+JFkdAx28OrQzAH9HG++KxcS59ghkmjOdUEkCSZ8KgTNGNQbBGFEgJG2cbemt2bhUnt5LhGTQYjFIratWA5cMhGxOTgg1H3/LEr3ErK8YilltZjkNrDWzxnSMbEMsffuCfOg3Pdhb4V+rH0SkjtIW06em8aEMjAMMM4ByBjbPesbc7W+qPS6mNutrkJ0iPoqrMHDDI2Yd8dwd8ioy/5EeRpGEqjW0zfBO3VmtJB5+QtiP6Q9FfeL8hGeZpesFPWeeMgElX6FsiEgnDhXg1FTsQcdxmgZb7jMUMYkkcKrEBchskt2CqBqY4zsBnY+iou25wjlu0t4dMimJZmk1EDS+vToAQhz4DnLLjI7nIGbivC5pBbSq0QuLdteDr6TFonjcbeJdnJBwcYxvk1r8r8rtau7tIHMkahsAqNfWuZXIBJwuq4wB3wu9Blk5xhW5W3fId3kRCPGMxiInVp+AT1RsfRk4yK3r7j0MMixySaWbGMhseJtK5YDSuW2GSMmoZeV5UuhcJJGczyuVYMPe5o4FOCP0gYcjyOryrFzRyjNdThhKvTxFhXMnvbRyayURGCMXGBqYErpGMjagnrDjsMzukUgdkzqwGxsSpwxGGwwIJBOCMVocN51t5S6tIkbo04ZWbssDsrNqIC/BUORnIDDPprHy7y9LbzyuXRYmB0wxtKY9RkZjIFkYiE4ONCeE5J9GIq95DmnRoZJo1hD3MsbIr9TXcGUjXkgaV6rZAPi2+D5hOe7C3OkiRdHvmtmOgoI4+oSUcBj4PF27b9q9rzhaGNpBOhVXEZxqJLMMqFXGpsruMA5GSNqXJeQJJEbU0MbssykqZ5NXUtniBZpWLbFycDsNtzvWfj3A5Ypxdxks6tDpVYXm+DFNG2pVZWxiXIIOxG+xNBN8T5rhismvFPUiC5XT+kS2kAHG3iOM+VYbPnGEqOs8UTs/TVRJr1NpjbC+FWz76uxUHBzitLh/Lkr8JW2kIjlYamyOxMvUwQCcHBxgE4Pme9ZouUSLp5jINLPcNgAhgJordNj6R0WOf5woN8c3WumRuummPBY79mbSCm3vgLDSCucnYb1l4Bx1buNpEBCiSSMZ8+m5XOCARnHY9qU7T2Ppolj0tAZLfpdFybhtYjbtIrORGCo7JnDAHsNNTXALC5gk6bdNo3NxPK6qQNcsoKImWyMAuSTnsvpoJCHjTNeSW3RIEcaS9TUuCJCwAC/CzmN/sHpr1bcwRPM8WpQyyGJRq3ZhGHYacZBC5PzgZrDBwyUX0s5MfSeGOIAatYMbSNk/o7mVh/RHz1BJweea5kuolEZS5DRidWAdfaohc4U6gMklfTp8gQaCan5ztVGesG8HUGkM2VwxG4GASFbAJGcbV8l5ygFj7d8Zh0q2Avi8RUYwfPLD5vnqCsuQpo+iomRAsapK8ZmVpFVXBV4tXTcEvsxGpQMDyNSzcvSycNNpI8YkEYjV1DFfBp0kg776RkeWds0GSy52t5J2h1hWDIsecjXriSQdwNGdRAB3Ok4rJbc42zdFWlRZJRGQgbV/G/A8SjThjsDsCdhvWoeWJX1s7xh5Lm2uGChio6KQqVBO5z0jg/PWpZciukBi6qklbBc6T/AKoyFvP9LTt6M0E3wDmSO6RSMLIVZzHnLBRI6AnA2BKHHpwfQal6WOUuVHsSwEiskup5Bg56pc4ZGJ2BQhSvYFARjJpnoPhqs/Nvx+7+kTfiNVmDVZ+bfj939Im/EagsFyj8QtPo8P4SVL1Eco/ELT6PD+ElS9AUUUUBXyvtFAkcT9kFoHlVoV95aZZTq+D4NVt9co29dbHCearma4Ce1/ehI8EhVZPC0anU/UPgK9RSunvgg57imKfgsDly0KMZChkyoOoxkFC3p0kDFYxy9b9f2x0U63fXjfONOojsW07asZxtmgXuZ+ZJ4pJoiBFGYnEUhSUmRzDI3vcq+9xsrLgI25wSD2rXsuabpelbusBmlW2Mb5kKATRzsTKDhnYe1n7FdRcdsE00XHLdvJKZXhRpCCpYjuCpXcds6CVzjODivt1y9byKVeFCCqJ2wdMZJQAjcaSzEEbjJoFoc+SCK6Zok12sLOcMxVpEnuImwcZCnoZHmNRB7VGXvMd10b6OJ1DRi/mMjs+pY0llRFh0nYjQTqOy4UYOdnCfk6zdY1a2iKxqUQadgpOcY8/F4t8779969XvKVpNjqW8bbu2485Dl8+kMdyDtnB70Gpx7jE0FvC8SatWOo5SSXpr0ydTRxeN8sAu3bVk9qhR7IMp1ypB1baLUHZFkOQkPUMiynwadWAFIzghs/o028S4HDcIqSxq6ruoORjbGxBB7EjHmKxe5i16ol9rxhwAAQuBsukeEeEkL4QSMgbdqDS5X4zcTlxPDoAVGRwkiKderKYk3YrgeMbEMNhjFLfFOdbo2yyIIo/bMfWtyNRZFSaBSsudmLJKNxjByN9jTrwrgEFtq6ESx6sZ0+gZwBnsBk4UbDNYU5TtB1cW8fvwKyeHuGOSMfogt4iBjJ3770C4vMNzBPO0nTeEXUcLgGTWC9rA3vQOwUOSdJyTqbt547fne7aNH9rJic2/SLCWNAZ3xoZmBMhVSG1qMHfYbZboeBQIoVYlwGRx5+NFVVbJ3JCqoz8wrBa8qWsZLJbxqdStsOxVtS6R2UBt8DAzQYOL8VmjNtDGIuvOWBZtRjXpx6mIUEM+TsBkbZJO2KiJOb7hCXaOHpLMbVgC+vqhMlxnbRr204zp8WfKmjifCIrhAk0auoIYZ7gjzUjdTgkZB8zWqvKlqHEgt4wwXQDjy0aO3bOjwZ76ds4oFmDnO7wrvHbaNFnMwUy6undvo0LnbUpBbUdjsMDvXpueJ0CvIsCxze2Fix1WZXgcqpdRu4cgDSoyGKjJ1bNh4JBjHSTGmNMY/RiOYx6lJyPRUbw7ke1iSRWiWQy9QSM4yWWSQuR6ANRHbGdKnuBQQdrzndysIViiWYPOrGQSIuIooJAekGLKWEwGC22M58qxQ89SuR0ojrn6TKD1JlQG0imbEaYJ3kAwCPNj6C32XLlvDjpwopGoggb5cKGJPclgi5J74rxLyrasnTNvHp8BAAxgxoEUqRupCAKCCNtqCF4fzXcNcQpPCLZZAoAkSUl3MbMwSYDpqQysOm2GIUnbtUxZcIkFw0zXLujayseSEGvpgYGceFIxj53c+dEfKVorBhbxghdA22A06e3bOgldXfBxmpO3t1jRURQqIAqgdgqjAA+YAUGSiiigKKKKD4arPzb8fu/pE34jVZg1Wfm34/d/SJvxGoLBcon/QLT6PD+ElS2arBYc03ixRqt5chQigATSAAADAADbCs/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ZozVZ/dbe/Lbr76X81Hutvflt199L+agsxmjNVn91t78tuvvpfzUe629+W3X30v5qCzGaM1Wf3W3vy26++l/NR7rb35bdffS/moLME1Wfm34/d/SJvxGo91t78tuvvpfzUnX/ABCVpZGaVyxdiSWYkkk5JJO5oP/Z">
            <a:extLst>
              <a:ext uri="{FF2B5EF4-FFF2-40B4-BE49-F238E27FC236}">
                <a16:creationId xmlns:a16="http://schemas.microsoft.com/office/drawing/2014/main" id="{5917AF39-DC07-C4A2-B57A-7FE156932A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9223" name="Picture 11" descr="C:\Users\Nitesh\Downloads\download.jpg">
            <a:extLst>
              <a:ext uri="{FF2B5EF4-FFF2-40B4-BE49-F238E27FC236}">
                <a16:creationId xmlns:a16="http://schemas.microsoft.com/office/drawing/2014/main" id="{7A425555-A778-EBB0-A35B-3B9DFE66C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t="5039"/>
          <a:stretch>
            <a:fillRect/>
          </a:stretch>
        </p:blipFill>
        <p:spPr bwMode="auto">
          <a:xfrm>
            <a:off x="2678113" y="3073400"/>
            <a:ext cx="3787775" cy="2905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580997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Last note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>
                <a:effectLst>
                  <a:outerShdw blurRad="38100" dist="38100" dir="2700000" algn="tl">
                    <a:srgbClr val="808080"/>
                  </a:outerShdw>
                </a:effectLst>
              </a:rPr>
              <a:t>In most situations we have the choice to be </a:t>
            </a:r>
            <a:r>
              <a:rPr lang="en-US">
                <a:solidFill>
                  <a:srgbClr val="FF0066"/>
                </a:solidFill>
              </a:rPr>
              <a:t>passive</a:t>
            </a:r>
            <a:r>
              <a:rPr lang="en-US">
                <a:effectLst>
                  <a:outerShdw blurRad="38100" dist="38100" dir="2700000" algn="tl">
                    <a:srgbClr val="808080"/>
                  </a:outerShdw>
                </a:effectLst>
              </a:rPr>
              <a:t>, </a:t>
            </a:r>
            <a:r>
              <a:rPr lang="en-US" i="1" u="sng">
                <a:solidFill>
                  <a:srgbClr val="00CC00"/>
                </a:solidFill>
              </a:rPr>
              <a:t>assertive</a:t>
            </a:r>
            <a:r>
              <a:rPr lang="en-US">
                <a:effectLst>
                  <a:outerShdw blurRad="38100" dist="38100" dir="2700000" algn="tl">
                    <a:srgbClr val="808080"/>
                  </a:outerShdw>
                </a:effectLst>
              </a:rPr>
              <a:t>, or </a:t>
            </a:r>
            <a:r>
              <a:rPr lang="en-US">
                <a:solidFill>
                  <a:srgbClr val="0099CC"/>
                </a:solidFill>
              </a:rPr>
              <a:t>aggressive</a:t>
            </a:r>
            <a:r>
              <a:rPr lang="en-US">
                <a:effectLst>
                  <a:outerShdw blurRad="38100" dist="38100" dir="2700000" algn="tl">
                    <a:srgbClr val="808080"/>
                  </a:outerShdw>
                </a:effectLst>
              </a:rPr>
              <a:t>.</a:t>
            </a:r>
          </a:p>
          <a:p>
            <a:pPr algn="ctr" eaLnBrk="1" hangingPunct="1">
              <a:buFontTx/>
              <a:buNone/>
              <a:defRPr/>
            </a:pPr>
            <a:endParaRPr lang="en-US">
              <a:effectLst>
                <a:outerShdw blurRad="38100" dist="38100" dir="2700000" algn="tl">
                  <a:srgbClr val="808080"/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endParaRPr lang="en-US">
              <a:effectLst>
                <a:outerShdw blurRad="38100" dist="38100" dir="2700000" algn="tl">
                  <a:srgbClr val="808080"/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r>
              <a:rPr lang="en-US">
                <a:effectLst>
                  <a:outerShdw blurRad="38100" dist="38100" dir="2700000" algn="tl">
                    <a:srgbClr val="808080"/>
                  </a:outerShdw>
                </a:effectLst>
              </a:rPr>
              <a:t>Being </a:t>
            </a:r>
            <a:r>
              <a:rPr lang="en-US" i="1" u="sng">
                <a:solidFill>
                  <a:srgbClr val="00CC00"/>
                </a:solidFill>
              </a:rPr>
              <a:t>assertive</a:t>
            </a:r>
            <a:r>
              <a:rPr lang="en-US">
                <a:effectLst>
                  <a:outerShdw blurRad="38100" dist="38100" dir="2700000" algn="tl">
                    <a:srgbClr val="808080"/>
                  </a:outerShdw>
                </a:effectLst>
              </a:rPr>
              <a:t> is often the best choice.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br>
              <a:rPr lang="en-US" sz="880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</a:br>
            <a:r>
              <a:rPr lang="en-US" sz="880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Thanks for </a:t>
            </a:r>
            <a:br>
              <a:rPr lang="en-US" sz="880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</a:br>
            <a:r>
              <a:rPr lang="en-US" sz="880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your time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So what exactly does </a:t>
            </a:r>
            <a:r>
              <a:rPr lang="en-US" i="1" u="sng" dirty="0">
                <a:solidFill>
                  <a:srgbClr val="00CC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assertiveness</a:t>
            </a: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mean?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3048000"/>
            <a:ext cx="7772400" cy="1676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/>
              <a:t>	It is getting your thoughts across and dealing with a situation in a straightforward manner without harming others.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 autoUpdateAnimBg="0"/>
      <p:bldP spid="8195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Why is this important?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Because it is an essential </a:t>
            </a:r>
            <a:r>
              <a:rPr lang="en-US" u="sng"/>
              <a:t>workplace</a:t>
            </a:r>
            <a:r>
              <a:rPr lang="en-US"/>
              <a:t> skill.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/>
          </a:p>
          <a:p>
            <a:pPr eaLnBrk="1" hangingPunct="1">
              <a:lnSpc>
                <a:spcPct val="90000"/>
              </a:lnSpc>
            </a:pPr>
            <a:r>
              <a:rPr lang="en-US"/>
              <a:t>Because </a:t>
            </a:r>
            <a:r>
              <a:rPr lang="en-US">
                <a:solidFill>
                  <a:srgbClr val="00CC00"/>
                </a:solidFill>
              </a:rPr>
              <a:t>genuinely assertive</a:t>
            </a:r>
            <a:r>
              <a:rPr lang="en-US"/>
              <a:t> people are better to work with. They establish  more effective relationships.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/>
          </a:p>
          <a:p>
            <a:pPr eaLnBrk="1" hangingPunct="1">
              <a:lnSpc>
                <a:spcPct val="90000"/>
              </a:lnSpc>
            </a:pPr>
            <a:r>
              <a:rPr lang="en-US"/>
              <a:t>Technical and professional skills are </a:t>
            </a:r>
            <a:r>
              <a:rPr lang="en-US" b="1">
                <a:solidFill>
                  <a:srgbClr val="FFFF66"/>
                </a:solidFill>
              </a:rPr>
              <a:t>highlighted</a:t>
            </a:r>
            <a:r>
              <a:rPr lang="en-US"/>
              <a:t> by excellent interpersonal skills</a:t>
            </a:r>
            <a:endParaRPr lang="en-US" i="1" u="sng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Traits of an </a:t>
            </a:r>
            <a:r>
              <a:rPr lang="en-US" i="1" u="sng">
                <a:solidFill>
                  <a:srgbClr val="00CC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assertive</a:t>
            </a: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person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/>
              <a:t>Confident in a relaxed way</a:t>
            </a:r>
          </a:p>
          <a:p>
            <a:pPr eaLnBrk="1" hangingPunct="1"/>
            <a:r>
              <a:rPr lang="en-US" sz="2800"/>
              <a:t>Able to openly state views/opinions w/o upsetting others</a:t>
            </a:r>
          </a:p>
          <a:p>
            <a:pPr eaLnBrk="1" hangingPunct="1"/>
            <a:r>
              <a:rPr lang="en-US" sz="2800"/>
              <a:t>Do not ignore problems – looks for ‘win-win situations’</a:t>
            </a:r>
          </a:p>
          <a:p>
            <a:pPr eaLnBrk="1" hangingPunct="1"/>
            <a:r>
              <a:rPr lang="en-US" sz="2800"/>
              <a:t>Proactive – looks for solutions instead of blaming others</a:t>
            </a:r>
          </a:p>
          <a:p>
            <a:pPr eaLnBrk="1" hangingPunct="1"/>
            <a:r>
              <a:rPr lang="en-US" sz="2800"/>
              <a:t>Able to admit mistakes w/o excessive apologizing</a:t>
            </a:r>
          </a:p>
          <a:p>
            <a:pPr eaLnBrk="1" hangingPunct="1"/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build="p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00CC99"/>
      </a:accent1>
      <a:accent2>
        <a:srgbClr val="3333CC"/>
      </a:accent2>
      <a:accent3>
        <a:srgbClr val="AAAAAA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2141</Words>
  <Application>Microsoft Office PowerPoint</Application>
  <PresentationFormat>On-screen Show (4:3)</PresentationFormat>
  <Paragraphs>410</Paragraphs>
  <Slides>61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71" baseType="lpstr">
      <vt:lpstr>Arial</vt:lpstr>
      <vt:lpstr>Arial Narrow</vt:lpstr>
      <vt:lpstr>Book Antiqua</vt:lpstr>
      <vt:lpstr>Calibri</vt:lpstr>
      <vt:lpstr>Copperplate Gothic Bold</vt:lpstr>
      <vt:lpstr>Monotype Sorts</vt:lpstr>
      <vt:lpstr>Times New Roman</vt:lpstr>
      <vt:lpstr>Verdana</vt:lpstr>
      <vt:lpstr>Wingdings</vt:lpstr>
      <vt:lpstr>Default Design</vt:lpstr>
      <vt:lpstr>Developing Assertiveness</vt:lpstr>
      <vt:lpstr>3 Categories</vt:lpstr>
      <vt:lpstr>Definition</vt:lpstr>
      <vt:lpstr>Three Elements of Persuasion</vt:lpstr>
      <vt:lpstr>Communication Styles</vt:lpstr>
      <vt:lpstr>Definition</vt:lpstr>
      <vt:lpstr>So what exactly does assertiveness mean?</vt:lpstr>
      <vt:lpstr>Why is this important?</vt:lpstr>
      <vt:lpstr>Traits of an assertive person</vt:lpstr>
      <vt:lpstr>The Assertiveness Continuum  of Behavior</vt:lpstr>
      <vt:lpstr>Working with Others</vt:lpstr>
      <vt:lpstr>Working with Others</vt:lpstr>
      <vt:lpstr>Passive Behaviour</vt:lpstr>
      <vt:lpstr>          Aggressive Behaviour</vt:lpstr>
      <vt:lpstr>Passive/Aggressive</vt:lpstr>
      <vt:lpstr>Assertiveness</vt:lpstr>
      <vt:lpstr>Assertive Behaviour</vt:lpstr>
      <vt:lpstr>Benefits of Assertive Behaviour</vt:lpstr>
      <vt:lpstr>Assertiveness</vt:lpstr>
      <vt:lpstr>5 Steps to Assertive Behaviour</vt:lpstr>
      <vt:lpstr>5 Steps to Assertive Behaviour</vt:lpstr>
      <vt:lpstr>The 5 Steps to Assertive Behaviour</vt:lpstr>
      <vt:lpstr>Steps to Assertive Behaviour</vt:lpstr>
      <vt:lpstr>Assertive Behaviour in Action</vt:lpstr>
      <vt:lpstr>Making Requests</vt:lpstr>
      <vt:lpstr>Scripting</vt:lpstr>
      <vt:lpstr>Broken Record</vt:lpstr>
      <vt:lpstr>Fogging</vt:lpstr>
      <vt:lpstr>Handling criticism in general</vt:lpstr>
      <vt:lpstr>3 assertive techniques to use  for handling criticism</vt:lpstr>
      <vt:lpstr>More fogging techniques</vt:lpstr>
      <vt:lpstr>Last 2 fogging techniques</vt:lpstr>
      <vt:lpstr>2nd assertive technique to use for handling criticism</vt:lpstr>
      <vt:lpstr>Negative assertion techniques</vt:lpstr>
      <vt:lpstr>Should I say I’m sorry?</vt:lpstr>
      <vt:lpstr>3rd assertive technique  to use for handling criticism</vt:lpstr>
      <vt:lpstr>Negative Inquiry</vt:lpstr>
      <vt:lpstr>Conflict Resolution</vt:lpstr>
      <vt:lpstr>Conflict Resolution</vt:lpstr>
      <vt:lpstr>What Skills are Needed in a Conflict Situation?</vt:lpstr>
      <vt:lpstr>Active Listening</vt:lpstr>
      <vt:lpstr>I-Messages and You-Messages</vt:lpstr>
      <vt:lpstr>I-Messages and You-Messages</vt:lpstr>
      <vt:lpstr>I-Messages and You-Messages</vt:lpstr>
      <vt:lpstr>I-message</vt:lpstr>
      <vt:lpstr>You-message</vt:lpstr>
      <vt:lpstr>I-Messages and You-Messages</vt:lpstr>
      <vt:lpstr>I-Messages and You-Messages</vt:lpstr>
      <vt:lpstr>PowerPoint Presentation</vt:lpstr>
      <vt:lpstr>Giving Effective Feedback</vt:lpstr>
      <vt:lpstr>Balanced</vt:lpstr>
      <vt:lpstr> Works well /Change next</vt:lpstr>
      <vt:lpstr>Objective</vt:lpstr>
      <vt:lpstr>Observed </vt:lpstr>
      <vt:lpstr>Specific</vt:lpstr>
      <vt:lpstr>Time Bound</vt:lpstr>
      <vt:lpstr>PowerPoint Presentation</vt:lpstr>
      <vt:lpstr>So we’ve gone over:</vt:lpstr>
      <vt:lpstr>To conclude: What happens when you behave assertively?</vt:lpstr>
      <vt:lpstr>Last note</vt:lpstr>
      <vt:lpstr> Thanks for  your time</vt:lpstr>
    </vt:vector>
  </TitlesOfParts>
  <Company>Gi-Unit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Assertiveness</dc:title>
  <dc:creator>Angela Sabino</dc:creator>
  <cp:lastModifiedBy>Jagadish P</cp:lastModifiedBy>
  <cp:revision>53</cp:revision>
  <dcterms:created xsi:type="dcterms:W3CDTF">2005-03-31T10:27:27Z</dcterms:created>
  <dcterms:modified xsi:type="dcterms:W3CDTF">2024-11-04T23:27:13Z</dcterms:modified>
</cp:coreProperties>
</file>